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56" r:id="rId3"/>
    <p:sldId id="257" r:id="rId4"/>
    <p:sldId id="259" r:id="rId5"/>
    <p:sldId id="260" r:id="rId6"/>
    <p:sldId id="277" r:id="rId7"/>
    <p:sldId id="261" r:id="rId8"/>
    <p:sldId id="262" r:id="rId9"/>
    <p:sldId id="263" r:id="rId10"/>
    <p:sldId id="264" r:id="rId11"/>
    <p:sldId id="265" r:id="rId12"/>
    <p:sldId id="282" r:id="rId13"/>
    <p:sldId id="283" r:id="rId14"/>
    <p:sldId id="285" r:id="rId15"/>
    <p:sldId id="266" r:id="rId16"/>
    <p:sldId id="278" r:id="rId17"/>
    <p:sldId id="279" r:id="rId18"/>
    <p:sldId id="269" r:id="rId19"/>
    <p:sldId id="270" r:id="rId20"/>
    <p:sldId id="268" r:id="rId21"/>
    <p:sldId id="271" r:id="rId22"/>
    <p:sldId id="272" r:id="rId23"/>
    <p:sldId id="281" r:id="rId24"/>
    <p:sldId id="280" r:id="rId25"/>
    <p:sldId id="284" r:id="rId26"/>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7" name="PlaceHolder 2"/>
          <p:cNvSpPr>
            <a:spLocks noGrp="1"/>
          </p:cNvSpPr>
          <p:nvPr>
            <p:ph/>
          </p:nvPr>
        </p:nvSpPr>
        <p:spPr>
          <a:xfrm>
            <a:off x="838080" y="1825560"/>
            <a:ext cx="1051524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28" name="PlaceHolder 3"/>
          <p:cNvSpPr>
            <a:spLocks noGrp="1"/>
          </p:cNvSpPr>
          <p:nvPr>
            <p:ph/>
          </p:nvPr>
        </p:nvSpPr>
        <p:spPr>
          <a:xfrm>
            <a:off x="838080" y="4098240"/>
            <a:ext cx="1051524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0"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31"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32"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33" name="PlaceHolder 5"/>
          <p:cNvSpPr>
            <a:spLocks noGrp="1"/>
          </p:cNvSpPr>
          <p:nvPr>
            <p:ph/>
          </p:nvPr>
        </p:nvSpPr>
        <p:spPr>
          <a:xfrm>
            <a:off x="6226200" y="4098240"/>
            <a:ext cx="513108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5" name="PlaceHolder 2"/>
          <p:cNvSpPr>
            <a:spLocks noGrp="1"/>
          </p:cNvSpPr>
          <p:nvPr>
            <p:ph/>
          </p:nvPr>
        </p:nvSpPr>
        <p:spPr>
          <a:xfrm>
            <a:off x="838080" y="1825560"/>
            <a:ext cx="338580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36" name="PlaceHolder 3"/>
          <p:cNvSpPr>
            <a:spLocks noGrp="1"/>
          </p:cNvSpPr>
          <p:nvPr>
            <p:ph/>
          </p:nvPr>
        </p:nvSpPr>
        <p:spPr>
          <a:xfrm>
            <a:off x="4393440" y="1825560"/>
            <a:ext cx="338580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37" name="PlaceHolder 4"/>
          <p:cNvSpPr>
            <a:spLocks noGrp="1"/>
          </p:cNvSpPr>
          <p:nvPr>
            <p:ph/>
          </p:nvPr>
        </p:nvSpPr>
        <p:spPr>
          <a:xfrm>
            <a:off x="7949160" y="1825560"/>
            <a:ext cx="338580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38" name="PlaceHolder 5"/>
          <p:cNvSpPr>
            <a:spLocks noGrp="1"/>
          </p:cNvSpPr>
          <p:nvPr>
            <p:ph/>
          </p:nvPr>
        </p:nvSpPr>
        <p:spPr>
          <a:xfrm>
            <a:off x="838080" y="4098240"/>
            <a:ext cx="338580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39" name="PlaceHolder 6"/>
          <p:cNvSpPr>
            <a:spLocks noGrp="1"/>
          </p:cNvSpPr>
          <p:nvPr>
            <p:ph/>
          </p:nvPr>
        </p:nvSpPr>
        <p:spPr>
          <a:xfrm>
            <a:off x="4393440" y="4098240"/>
            <a:ext cx="338580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40" name="PlaceHolder 7"/>
          <p:cNvSpPr>
            <a:spLocks noGrp="1"/>
          </p:cNvSpPr>
          <p:nvPr>
            <p:ph/>
          </p:nvPr>
        </p:nvSpPr>
        <p:spPr>
          <a:xfrm>
            <a:off x="7949160" y="4098240"/>
            <a:ext cx="338580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47" name="PlaceHolder 2"/>
          <p:cNvSpPr>
            <a:spLocks noGrp="1"/>
          </p:cNvSpPr>
          <p:nvPr>
            <p:ph type="subTitle"/>
          </p:nvPr>
        </p:nvSpPr>
        <p:spPr>
          <a:xfrm>
            <a:off x="838080" y="1825560"/>
            <a:ext cx="10515240" cy="4350960"/>
          </a:xfrm>
          <a:prstGeom prst="rect">
            <a:avLst/>
          </a:prstGeom>
          <a:noFill/>
          <a:ln w="0">
            <a:noFill/>
          </a:ln>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49" name="PlaceHolder 2"/>
          <p:cNvSpPr>
            <a:spLocks noGrp="1"/>
          </p:cNvSpPr>
          <p:nvPr>
            <p:ph/>
          </p:nvPr>
        </p:nvSpPr>
        <p:spPr>
          <a:xfrm>
            <a:off x="838080" y="1825560"/>
            <a:ext cx="10515240" cy="435096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51"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52"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838080" y="365040"/>
            <a:ext cx="10515240" cy="6144120"/>
          </a:xfrm>
          <a:prstGeom prst="rect">
            <a:avLst/>
          </a:prstGeom>
          <a:noFill/>
          <a:ln w="0">
            <a:noFill/>
          </a:ln>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56"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57"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58"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6" name="PlaceHolder 2"/>
          <p:cNvSpPr>
            <a:spLocks noGrp="1"/>
          </p:cNvSpPr>
          <p:nvPr>
            <p:ph type="subTitle"/>
          </p:nvPr>
        </p:nvSpPr>
        <p:spPr>
          <a:xfrm>
            <a:off x="838080" y="1825560"/>
            <a:ext cx="10515240" cy="4350960"/>
          </a:xfrm>
          <a:prstGeom prst="rect">
            <a:avLst/>
          </a:prstGeom>
          <a:noFill/>
          <a:ln w="0">
            <a:noFill/>
          </a:ln>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60"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61"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62" name="PlaceHolder 4"/>
          <p:cNvSpPr>
            <a:spLocks noGrp="1"/>
          </p:cNvSpPr>
          <p:nvPr>
            <p:ph/>
          </p:nvPr>
        </p:nvSpPr>
        <p:spPr>
          <a:xfrm>
            <a:off x="6226200" y="4098240"/>
            <a:ext cx="513108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64"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65"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66" name="PlaceHolder 4"/>
          <p:cNvSpPr>
            <a:spLocks noGrp="1"/>
          </p:cNvSpPr>
          <p:nvPr>
            <p:ph/>
          </p:nvPr>
        </p:nvSpPr>
        <p:spPr>
          <a:xfrm>
            <a:off x="838080" y="4098240"/>
            <a:ext cx="1051524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68" name="PlaceHolder 2"/>
          <p:cNvSpPr>
            <a:spLocks noGrp="1"/>
          </p:cNvSpPr>
          <p:nvPr>
            <p:ph/>
          </p:nvPr>
        </p:nvSpPr>
        <p:spPr>
          <a:xfrm>
            <a:off x="838080" y="1825560"/>
            <a:ext cx="1051524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69" name="PlaceHolder 3"/>
          <p:cNvSpPr>
            <a:spLocks noGrp="1"/>
          </p:cNvSpPr>
          <p:nvPr>
            <p:ph/>
          </p:nvPr>
        </p:nvSpPr>
        <p:spPr>
          <a:xfrm>
            <a:off x="838080" y="4098240"/>
            <a:ext cx="1051524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71"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72"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73"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74" name="PlaceHolder 5"/>
          <p:cNvSpPr>
            <a:spLocks noGrp="1"/>
          </p:cNvSpPr>
          <p:nvPr>
            <p:ph/>
          </p:nvPr>
        </p:nvSpPr>
        <p:spPr>
          <a:xfrm>
            <a:off x="6226200" y="4098240"/>
            <a:ext cx="513108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76" name="PlaceHolder 2"/>
          <p:cNvSpPr>
            <a:spLocks noGrp="1"/>
          </p:cNvSpPr>
          <p:nvPr>
            <p:ph/>
          </p:nvPr>
        </p:nvSpPr>
        <p:spPr>
          <a:xfrm>
            <a:off x="838080" y="1825560"/>
            <a:ext cx="338580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77" name="PlaceHolder 3"/>
          <p:cNvSpPr>
            <a:spLocks noGrp="1"/>
          </p:cNvSpPr>
          <p:nvPr>
            <p:ph/>
          </p:nvPr>
        </p:nvSpPr>
        <p:spPr>
          <a:xfrm>
            <a:off x="4393440" y="1825560"/>
            <a:ext cx="338580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78" name="PlaceHolder 4"/>
          <p:cNvSpPr>
            <a:spLocks noGrp="1"/>
          </p:cNvSpPr>
          <p:nvPr>
            <p:ph/>
          </p:nvPr>
        </p:nvSpPr>
        <p:spPr>
          <a:xfrm>
            <a:off x="7949160" y="1825560"/>
            <a:ext cx="338580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79" name="PlaceHolder 5"/>
          <p:cNvSpPr>
            <a:spLocks noGrp="1"/>
          </p:cNvSpPr>
          <p:nvPr>
            <p:ph/>
          </p:nvPr>
        </p:nvSpPr>
        <p:spPr>
          <a:xfrm>
            <a:off x="838080" y="4098240"/>
            <a:ext cx="338580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80" name="PlaceHolder 6"/>
          <p:cNvSpPr>
            <a:spLocks noGrp="1"/>
          </p:cNvSpPr>
          <p:nvPr>
            <p:ph/>
          </p:nvPr>
        </p:nvSpPr>
        <p:spPr>
          <a:xfrm>
            <a:off x="4393440" y="4098240"/>
            <a:ext cx="338580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81" name="PlaceHolder 7"/>
          <p:cNvSpPr>
            <a:spLocks noGrp="1"/>
          </p:cNvSpPr>
          <p:nvPr>
            <p:ph/>
          </p:nvPr>
        </p:nvSpPr>
        <p:spPr>
          <a:xfrm>
            <a:off x="7949160" y="4098240"/>
            <a:ext cx="338580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8" name="PlaceHolder 2"/>
          <p:cNvSpPr>
            <a:spLocks noGrp="1"/>
          </p:cNvSpPr>
          <p:nvPr>
            <p:ph/>
          </p:nvPr>
        </p:nvSpPr>
        <p:spPr>
          <a:xfrm>
            <a:off x="838080" y="1825560"/>
            <a:ext cx="10515240" cy="435096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0"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11"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838080" y="365040"/>
            <a:ext cx="10515240" cy="6144120"/>
          </a:xfrm>
          <a:prstGeom prst="rect">
            <a:avLst/>
          </a:prstGeom>
          <a:noFill/>
          <a:ln w="0">
            <a:noFill/>
          </a:ln>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5"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16" name="PlaceHolder 3"/>
          <p:cNvSpPr>
            <a:spLocks noGrp="1"/>
          </p:cNvSpPr>
          <p:nvPr>
            <p:ph/>
          </p:nvPr>
        </p:nvSpPr>
        <p:spPr>
          <a:xfrm>
            <a:off x="6226200" y="1825560"/>
            <a:ext cx="5131080" cy="435096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17" name="PlaceHolder 4"/>
          <p:cNvSpPr>
            <a:spLocks noGrp="1"/>
          </p:cNvSpPr>
          <p:nvPr>
            <p:ph/>
          </p:nvPr>
        </p:nvSpPr>
        <p:spPr>
          <a:xfrm>
            <a:off x="838080" y="4098240"/>
            <a:ext cx="513108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9" name="PlaceHolder 2"/>
          <p:cNvSpPr>
            <a:spLocks noGrp="1"/>
          </p:cNvSpPr>
          <p:nvPr>
            <p:ph/>
          </p:nvPr>
        </p:nvSpPr>
        <p:spPr>
          <a:xfrm>
            <a:off x="838080" y="1825560"/>
            <a:ext cx="5131080" cy="435096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20"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21" name="PlaceHolder 4"/>
          <p:cNvSpPr>
            <a:spLocks noGrp="1"/>
          </p:cNvSpPr>
          <p:nvPr>
            <p:ph/>
          </p:nvPr>
        </p:nvSpPr>
        <p:spPr>
          <a:xfrm>
            <a:off x="6226200" y="4098240"/>
            <a:ext cx="513108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3" name="PlaceHolder 2"/>
          <p:cNvSpPr>
            <a:spLocks noGrp="1"/>
          </p:cNvSpPr>
          <p:nvPr>
            <p:ph/>
          </p:nvPr>
        </p:nvSpPr>
        <p:spPr>
          <a:xfrm>
            <a:off x="838080" y="1825560"/>
            <a:ext cx="513108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24" name="PlaceHolder 3"/>
          <p:cNvSpPr>
            <a:spLocks noGrp="1"/>
          </p:cNvSpPr>
          <p:nvPr>
            <p:ph/>
          </p:nvPr>
        </p:nvSpPr>
        <p:spPr>
          <a:xfrm>
            <a:off x="6226200" y="1825560"/>
            <a:ext cx="513108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
        <p:nvSpPr>
          <p:cNvPr id="25" name="PlaceHolder 4"/>
          <p:cNvSpPr>
            <a:spLocks noGrp="1"/>
          </p:cNvSpPr>
          <p:nvPr>
            <p:ph/>
          </p:nvPr>
        </p:nvSpPr>
        <p:spPr>
          <a:xfrm>
            <a:off x="838080" y="4098240"/>
            <a:ext cx="10515240" cy="2075040"/>
          </a:xfrm>
          <a:prstGeom prst="rect">
            <a:avLst/>
          </a:prstGeom>
          <a:noFill/>
          <a:ln w="0">
            <a:noFill/>
          </a:ln>
        </p:spPr>
        <p:txBody>
          <a:bodyPr lIns="0" tIns="0" rIns="0" bIns="0" anchor="t">
            <a:normAutofit/>
          </a:bodyPr>
          <a:lstStyle/>
          <a:p>
            <a:endParaRPr lang="en-US" sz="28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a:noFill/>
          <a:ln w="0">
            <a:noFill/>
          </a:ln>
        </p:spPr>
        <p:txBody>
          <a:bodyPr anchor="b">
            <a:noAutofit/>
          </a:bodyPr>
          <a:lstStyle/>
          <a:p>
            <a:pPr algn="ctr">
              <a:lnSpc>
                <a:spcPct val="90000"/>
              </a:lnSpc>
            </a:pPr>
            <a:r>
              <a:rPr lang="en-US" sz="6000" b="0" strike="noStrike" spc="-1">
                <a:solidFill>
                  <a:srgbClr val="000000"/>
                </a:solidFill>
                <a:latin typeface="Calibri Light"/>
              </a:rPr>
              <a:t>Click to edit Master title style</a:t>
            </a:r>
            <a:endParaRPr lang="en-US" sz="6000" b="0" strike="noStrike" spc="-1">
              <a:solidFill>
                <a:srgbClr val="000000"/>
              </a:solidFill>
              <a:latin typeface="Calibri"/>
            </a:endParaRPr>
          </a:p>
        </p:txBody>
      </p:sp>
      <p:sp>
        <p:nvSpPr>
          <p:cNvPr id="6" name="PlaceHolder 2"/>
          <p:cNvSpPr>
            <a:spLocks noGrp="1"/>
          </p:cNvSpPr>
          <p:nvPr>
            <p:ph type="dt"/>
          </p:nvPr>
        </p:nvSpPr>
        <p:spPr>
          <a:xfrm>
            <a:off x="838080" y="6356520"/>
            <a:ext cx="2742840" cy="364680"/>
          </a:xfrm>
          <a:prstGeom prst="rect">
            <a:avLst/>
          </a:prstGeom>
          <a:noFill/>
          <a:ln w="0">
            <a:noFill/>
          </a:ln>
        </p:spPr>
        <p:txBody>
          <a:bodyPr anchor="ctr">
            <a:noAutofit/>
          </a:bodyPr>
          <a:lstStyle/>
          <a:p>
            <a:pPr>
              <a:lnSpc>
                <a:spcPct val="100000"/>
              </a:lnSpc>
            </a:pPr>
            <a:fld id="{E934DE17-2097-4C2A-A47A-6DB5E25EB741}" type="datetime">
              <a:rPr lang="en-US" sz="1200" b="0" strike="noStrike" spc="-1">
                <a:solidFill>
                  <a:srgbClr val="8B8B8B"/>
                </a:solidFill>
                <a:latin typeface="Calibri"/>
              </a:rPr>
              <a:t>9/7/23</a:t>
            </a:fld>
            <a:endParaRPr lang="it-IT" sz="1200" b="0" strike="noStrike" spc="-1">
              <a:latin typeface="Times New Roman"/>
            </a:endParaRPr>
          </a:p>
        </p:txBody>
      </p:sp>
      <p:sp>
        <p:nvSpPr>
          <p:cNvPr id="2" name="PlaceHolder 3"/>
          <p:cNvSpPr>
            <a:spLocks noGrp="1"/>
          </p:cNvSpPr>
          <p:nvPr>
            <p:ph type="ftr"/>
          </p:nvPr>
        </p:nvSpPr>
        <p:spPr>
          <a:xfrm>
            <a:off x="4038480" y="6356520"/>
            <a:ext cx="4114440" cy="364680"/>
          </a:xfrm>
          <a:prstGeom prst="rect">
            <a:avLst/>
          </a:prstGeom>
          <a:noFill/>
          <a:ln w="0">
            <a:noFill/>
          </a:ln>
        </p:spPr>
        <p:txBody>
          <a:bodyPr anchor="ctr">
            <a:noAutofit/>
          </a:bodyPr>
          <a:lstStyle/>
          <a:p>
            <a:endParaRPr lang="it-IT" sz="2400" b="0" strike="noStrike" spc="-1">
              <a:latin typeface="Times New Roman"/>
            </a:endParaRPr>
          </a:p>
        </p:txBody>
      </p:sp>
      <p:sp>
        <p:nvSpPr>
          <p:cNvPr id="3" name="PlaceHolder 4"/>
          <p:cNvSpPr>
            <a:spLocks noGrp="1"/>
          </p:cNvSpPr>
          <p:nvPr>
            <p:ph type="sldNum"/>
          </p:nvPr>
        </p:nvSpPr>
        <p:spPr>
          <a:xfrm>
            <a:off x="8610480" y="6356520"/>
            <a:ext cx="2742840" cy="364680"/>
          </a:xfrm>
          <a:prstGeom prst="rect">
            <a:avLst/>
          </a:prstGeom>
          <a:noFill/>
          <a:ln w="0">
            <a:noFill/>
          </a:ln>
        </p:spPr>
        <p:txBody>
          <a:bodyPr anchor="ctr">
            <a:noAutofit/>
          </a:bodyPr>
          <a:lstStyle/>
          <a:p>
            <a:pPr algn="r">
              <a:lnSpc>
                <a:spcPct val="100000"/>
              </a:lnSpc>
            </a:pPr>
            <a:fld id="{30F847F5-8F2F-47C4-88FC-9CAECB11DB02}" type="slidenum">
              <a:rPr lang="en-US" sz="1200" b="0" strike="noStrike" spc="-1">
                <a:solidFill>
                  <a:srgbClr val="8B8B8B"/>
                </a:solidFill>
                <a:latin typeface="Calibri"/>
              </a:rPr>
              <a:t>‹#›</a:t>
            </a:fld>
            <a:endParaRPr lang="it-IT" sz="1200" b="0" strike="noStrike" spc="-1">
              <a:latin typeface="Times New Roman"/>
            </a:endParaRP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2800" b="0" strike="noStrike" spc="-1">
                <a:solidFill>
                  <a:srgbClr val="000000"/>
                </a:solidFill>
                <a:latin typeface="Calibri"/>
              </a:rPr>
              <a:t>Fai clic per modificare il formato del testo della struttura</a:t>
            </a:r>
          </a:p>
          <a:p>
            <a:pPr marL="864000" lvl="1" indent="-324000">
              <a:spcBef>
                <a:spcPts val="1134"/>
              </a:spcBef>
              <a:buClr>
                <a:srgbClr val="000000"/>
              </a:buClr>
              <a:buSzPct val="75000"/>
              <a:buFont typeface="Symbol" charset="2"/>
              <a:buChar char=""/>
            </a:pPr>
            <a:r>
              <a:rPr lang="en-US" sz="2000" b="0" strike="noStrike" spc="-1">
                <a:solidFill>
                  <a:srgbClr val="000000"/>
                </a:solidFill>
                <a:latin typeface="Calibri"/>
              </a:rPr>
              <a:t>Secondo livello struttura</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Calibri"/>
              </a:rPr>
              <a:t>Terzo livello struttura</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Calibri"/>
              </a:rPr>
              <a:t>Quarto livello struttura</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Quinto livello struttura</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Sesto livello struttura</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Settimo livello struttura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a:lnSpc>
                <a:spcPct val="90000"/>
              </a:lnSpc>
            </a:pPr>
            <a:r>
              <a:rPr lang="en-US" sz="4400" b="0" strike="noStrike" spc="-1">
                <a:solidFill>
                  <a:srgbClr val="000000"/>
                </a:solidFill>
                <a:latin typeface="Calibri Light"/>
              </a:rPr>
              <a:t>Click to edit Master title style</a:t>
            </a:r>
            <a:endParaRPr lang="en-US" sz="4400" b="0" strike="noStrike" spc="-1">
              <a:solidFill>
                <a:srgbClr val="000000"/>
              </a:solidFill>
              <a:latin typeface="Calibri"/>
            </a:endParaRPr>
          </a:p>
        </p:txBody>
      </p:sp>
      <p:sp>
        <p:nvSpPr>
          <p:cNvPr id="42" name="PlaceHolder 2"/>
          <p:cNvSpPr>
            <a:spLocks noGrp="1"/>
          </p:cNvSpPr>
          <p:nvPr>
            <p:ph type="body"/>
          </p:nvPr>
        </p:nvSpPr>
        <p:spPr>
          <a:xfrm>
            <a:off x="838080" y="18255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Click to edit Master text styles</a:t>
            </a:r>
          </a:p>
          <a:p>
            <a:pPr marL="685800" lvl="1" indent="-228600">
              <a:lnSpc>
                <a:spcPct val="90000"/>
              </a:lnSpc>
              <a:spcBef>
                <a:spcPts val="499"/>
              </a:spcBef>
              <a:buClr>
                <a:srgbClr val="000000"/>
              </a:buClr>
              <a:buFont typeface="Arial"/>
              <a:buChar char="•"/>
            </a:pPr>
            <a:r>
              <a:rPr lang="en-US" sz="2400" b="0" strike="noStrike" spc="-1">
                <a:solidFill>
                  <a:srgbClr val="000000"/>
                </a:solidFill>
                <a:latin typeface="Calibri"/>
              </a:rPr>
              <a:t>Second level</a:t>
            </a:r>
          </a:p>
          <a:p>
            <a:pPr marL="1143000" lvl="2" indent="-228600">
              <a:lnSpc>
                <a:spcPct val="90000"/>
              </a:lnSpc>
              <a:spcBef>
                <a:spcPts val="499"/>
              </a:spcBef>
              <a:buClr>
                <a:srgbClr val="000000"/>
              </a:buClr>
              <a:buFont typeface="Arial"/>
              <a:buChar char="•"/>
            </a:pPr>
            <a:r>
              <a:rPr lang="en-US" sz="2000" b="0" strike="noStrike" spc="-1">
                <a:solidFill>
                  <a:srgbClr val="000000"/>
                </a:solidFill>
                <a:latin typeface="Calibri"/>
              </a:rPr>
              <a:t>Third level</a:t>
            </a:r>
          </a:p>
          <a:p>
            <a:pPr marL="1600200" lvl="3" indent="-228600">
              <a:lnSpc>
                <a:spcPct val="90000"/>
              </a:lnSpc>
              <a:spcBef>
                <a:spcPts val="499"/>
              </a:spcBef>
              <a:buClr>
                <a:srgbClr val="000000"/>
              </a:buClr>
              <a:buFont typeface="Arial"/>
              <a:buChar char="•"/>
            </a:pPr>
            <a:r>
              <a:rPr lang="en-US" sz="1800" b="0" strike="noStrike" spc="-1">
                <a:solidFill>
                  <a:srgbClr val="000000"/>
                </a:solidFill>
                <a:latin typeface="Calibri"/>
              </a:rPr>
              <a:t>Fourth level</a:t>
            </a:r>
          </a:p>
          <a:p>
            <a:pPr marL="2057400" lvl="4" indent="-228600">
              <a:lnSpc>
                <a:spcPct val="90000"/>
              </a:lnSpc>
              <a:spcBef>
                <a:spcPts val="499"/>
              </a:spcBef>
              <a:buClr>
                <a:srgbClr val="000000"/>
              </a:buClr>
              <a:buFont typeface="Arial"/>
              <a:buChar char="•"/>
            </a:pPr>
            <a:r>
              <a:rPr lang="en-US" sz="1800" b="0" strike="noStrike" spc="-1">
                <a:solidFill>
                  <a:srgbClr val="000000"/>
                </a:solidFill>
                <a:latin typeface="Calibri"/>
              </a:rPr>
              <a:t>Fifth level</a:t>
            </a:r>
          </a:p>
        </p:txBody>
      </p:sp>
      <p:sp>
        <p:nvSpPr>
          <p:cNvPr id="43" name="PlaceHolder 3"/>
          <p:cNvSpPr>
            <a:spLocks noGrp="1"/>
          </p:cNvSpPr>
          <p:nvPr>
            <p:ph type="dt"/>
          </p:nvPr>
        </p:nvSpPr>
        <p:spPr>
          <a:xfrm>
            <a:off x="838080" y="6356520"/>
            <a:ext cx="2742840" cy="364680"/>
          </a:xfrm>
          <a:prstGeom prst="rect">
            <a:avLst/>
          </a:prstGeom>
          <a:noFill/>
          <a:ln w="0">
            <a:noFill/>
          </a:ln>
        </p:spPr>
        <p:txBody>
          <a:bodyPr anchor="ctr">
            <a:noAutofit/>
          </a:bodyPr>
          <a:lstStyle/>
          <a:p>
            <a:pPr>
              <a:lnSpc>
                <a:spcPct val="100000"/>
              </a:lnSpc>
            </a:pPr>
            <a:fld id="{A4701D67-43C3-4AEB-8812-F79A59F7FD61}" type="datetime">
              <a:rPr lang="en-US" sz="1200" b="0" strike="noStrike" spc="-1">
                <a:solidFill>
                  <a:srgbClr val="8B8B8B"/>
                </a:solidFill>
                <a:latin typeface="Calibri"/>
              </a:rPr>
              <a:t>9/7/23</a:t>
            </a:fld>
            <a:endParaRPr lang="it-IT" sz="1200" b="0" strike="noStrike" spc="-1">
              <a:latin typeface="Times New Roman"/>
            </a:endParaRPr>
          </a:p>
        </p:txBody>
      </p:sp>
      <p:sp>
        <p:nvSpPr>
          <p:cNvPr id="44" name="PlaceHolder 4"/>
          <p:cNvSpPr>
            <a:spLocks noGrp="1"/>
          </p:cNvSpPr>
          <p:nvPr>
            <p:ph type="ftr"/>
          </p:nvPr>
        </p:nvSpPr>
        <p:spPr>
          <a:xfrm>
            <a:off x="4038480" y="6356520"/>
            <a:ext cx="4114440" cy="364680"/>
          </a:xfrm>
          <a:prstGeom prst="rect">
            <a:avLst/>
          </a:prstGeom>
          <a:noFill/>
          <a:ln w="0">
            <a:noFill/>
          </a:ln>
        </p:spPr>
        <p:txBody>
          <a:bodyPr anchor="ctr">
            <a:noAutofit/>
          </a:bodyPr>
          <a:lstStyle/>
          <a:p>
            <a:endParaRPr lang="it-IT" sz="2400" b="0" strike="noStrike" spc="-1">
              <a:latin typeface="Times New Roman"/>
            </a:endParaRPr>
          </a:p>
        </p:txBody>
      </p:sp>
      <p:sp>
        <p:nvSpPr>
          <p:cNvPr id="45" name="PlaceHolder 5"/>
          <p:cNvSpPr>
            <a:spLocks noGrp="1"/>
          </p:cNvSpPr>
          <p:nvPr>
            <p:ph type="sldNum"/>
          </p:nvPr>
        </p:nvSpPr>
        <p:spPr>
          <a:xfrm>
            <a:off x="8610480" y="6356520"/>
            <a:ext cx="2742840" cy="364680"/>
          </a:xfrm>
          <a:prstGeom prst="rect">
            <a:avLst/>
          </a:prstGeom>
          <a:noFill/>
          <a:ln w="0">
            <a:noFill/>
          </a:ln>
        </p:spPr>
        <p:txBody>
          <a:bodyPr anchor="ctr">
            <a:noAutofit/>
          </a:bodyPr>
          <a:lstStyle/>
          <a:p>
            <a:pPr algn="r">
              <a:lnSpc>
                <a:spcPct val="100000"/>
              </a:lnSpc>
            </a:pPr>
            <a:fld id="{09E6314F-63EC-4EBC-A336-EE25F33E1B59}" type="slidenum">
              <a:rPr lang="en-US" sz="1200" b="0" strike="noStrike" spc="-1">
                <a:solidFill>
                  <a:srgbClr val="8B8B8B"/>
                </a:solidFill>
                <a:latin typeface="Calibri"/>
              </a:rPr>
              <a:t>‹#›</a:t>
            </a:fld>
            <a:endParaRPr lang="it-IT" sz="1200" b="0" strike="noStrike" spc="-1">
              <a:latin typeface="Times New Roman"/>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theforge.dev/0" TargetMode="Externa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hyperlink" Target="mailto:wolf@theforge.dev"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hyperlink" Target="https://github.com/ConfettiFX/The-Forge"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PlaceHolder 1"/>
          <p:cNvSpPr>
            <a:spLocks noGrp="1"/>
          </p:cNvSpPr>
          <p:nvPr>
            <p:ph type="title"/>
          </p:nvPr>
        </p:nvSpPr>
        <p:spPr>
          <a:xfrm>
            <a:off x="1523880" y="1122480"/>
            <a:ext cx="9143640" cy="2387160"/>
          </a:xfrm>
          <a:prstGeom prst="rect">
            <a:avLst/>
          </a:prstGeom>
          <a:noFill/>
          <a:ln w="0">
            <a:noFill/>
          </a:ln>
        </p:spPr>
        <p:txBody>
          <a:bodyPr anchor="b">
            <a:normAutofit/>
          </a:bodyPr>
          <a:lstStyle/>
          <a:p>
            <a:pPr algn="ctr">
              <a:lnSpc>
                <a:spcPct val="90000"/>
              </a:lnSpc>
            </a:pPr>
            <a:r>
              <a:rPr lang="en-US" sz="6000" b="0" strike="noStrike" spc="-1">
                <a:solidFill>
                  <a:srgbClr val="000000"/>
                </a:solidFill>
                <a:latin typeface="Calibri Light"/>
              </a:rPr>
              <a:t>Multi-Mega Particle System</a:t>
            </a:r>
            <a:br/>
            <a:r>
              <a:rPr lang="en-US" sz="2200" b="0" strike="noStrike" spc="-1">
                <a:solidFill>
                  <a:srgbClr val="000000"/>
                </a:solidFill>
                <a:latin typeface="Calibri Light"/>
              </a:rPr>
              <a:t>-Rethinking Particle Systems in Games-</a:t>
            </a:r>
            <a:endParaRPr lang="en-US" sz="2200" b="0" strike="noStrike" spc="-1">
              <a:solidFill>
                <a:srgbClr val="000000"/>
              </a:solidFill>
              <a:latin typeface="Calibri"/>
            </a:endParaRPr>
          </a:p>
        </p:txBody>
      </p:sp>
      <p:sp>
        <p:nvSpPr>
          <p:cNvPr id="83" name="PlaceHolder 2"/>
          <p:cNvSpPr>
            <a:spLocks noGrp="1"/>
          </p:cNvSpPr>
          <p:nvPr>
            <p:ph type="subTitle"/>
          </p:nvPr>
        </p:nvSpPr>
        <p:spPr>
          <a:xfrm>
            <a:off x="1523880" y="3602160"/>
            <a:ext cx="9143640" cy="1655280"/>
          </a:xfrm>
          <a:prstGeom prst="rect">
            <a:avLst/>
          </a:prstGeom>
          <a:noFill/>
          <a:ln w="0">
            <a:noFill/>
          </a:ln>
        </p:spPr>
        <p:txBody>
          <a:bodyPr anchor="t">
            <a:noAutofit/>
          </a:bodyPr>
          <a:lstStyle/>
          <a:p>
            <a:pPr algn="ctr">
              <a:lnSpc>
                <a:spcPct val="90000"/>
              </a:lnSpc>
              <a:spcBef>
                <a:spcPts val="1001"/>
              </a:spcBef>
              <a:tabLst>
                <a:tab pos="0" algn="l"/>
              </a:tabLst>
            </a:pPr>
            <a:r>
              <a:rPr lang="en-US" sz="2400" b="0" strike="noStrike" spc="-1" dirty="0">
                <a:solidFill>
                  <a:srgbClr val="000000"/>
                </a:solidFill>
                <a:latin typeface="Calibri"/>
              </a:rPr>
              <a:t>By Wolfgang Engel</a:t>
            </a:r>
            <a:br>
              <a:rPr lang="en-US" sz="2400" b="0" strike="noStrike" spc="-1" dirty="0">
                <a:solidFill>
                  <a:srgbClr val="000000"/>
                </a:solidFill>
                <a:latin typeface="Calibri"/>
              </a:rPr>
            </a:br>
            <a:br>
              <a:rPr dirty="0"/>
            </a:br>
            <a:r>
              <a:rPr lang="en-US" sz="1400" b="0" strike="noStrike" spc="-1" dirty="0">
                <a:solidFill>
                  <a:srgbClr val="000000"/>
                </a:solidFill>
                <a:latin typeface="Calibri"/>
              </a:rPr>
              <a:t>The Forge Interactive</a:t>
            </a:r>
          </a:p>
          <a:p>
            <a:pPr algn="ctr">
              <a:lnSpc>
                <a:spcPct val="90000"/>
              </a:lnSpc>
              <a:spcBef>
                <a:spcPts val="1001"/>
              </a:spcBef>
              <a:tabLst>
                <a:tab pos="0" algn="l"/>
              </a:tabLst>
            </a:pPr>
            <a:r>
              <a:rPr lang="en-US" sz="1400" spc="-1" dirty="0">
                <a:solidFill>
                  <a:srgbClr val="000000"/>
                </a:solidFill>
                <a:latin typeface="Calibri"/>
              </a:rPr>
              <a:t>September 7</a:t>
            </a:r>
            <a:r>
              <a:rPr lang="en-US" sz="1400" spc="-1" baseline="30000" dirty="0">
                <a:solidFill>
                  <a:srgbClr val="000000"/>
                </a:solidFill>
                <a:latin typeface="Calibri"/>
              </a:rPr>
              <a:t>th</a:t>
            </a:r>
            <a:r>
              <a:rPr lang="en-US" sz="1400" spc="-1" dirty="0">
                <a:solidFill>
                  <a:srgbClr val="000000"/>
                </a:solidFill>
                <a:latin typeface="Calibri"/>
              </a:rPr>
              <a:t>, 2023 Breadstick Con</a:t>
            </a:r>
            <a:br>
              <a:rPr lang="en-US" sz="1400" spc="-1" dirty="0">
                <a:solidFill>
                  <a:srgbClr val="000000"/>
                </a:solidFill>
                <a:latin typeface="Calibri"/>
              </a:rPr>
            </a:br>
            <a:r>
              <a:rPr lang="en-US" sz="1400" spc="-1" dirty="0">
                <a:solidFill>
                  <a:srgbClr val="000000"/>
                </a:solidFill>
                <a:latin typeface="Calibri"/>
              </a:rPr>
              <a:t>September 8</a:t>
            </a:r>
            <a:r>
              <a:rPr lang="en-US" sz="1400" spc="-1" baseline="30000" dirty="0">
                <a:solidFill>
                  <a:srgbClr val="000000"/>
                </a:solidFill>
                <a:latin typeface="Calibri"/>
              </a:rPr>
              <a:t>th</a:t>
            </a:r>
            <a:r>
              <a:rPr lang="en-US" sz="1400" spc="-1" dirty="0">
                <a:solidFill>
                  <a:srgbClr val="000000"/>
                </a:solidFill>
                <a:latin typeface="Calibri"/>
              </a:rPr>
              <a:t>, 2023 </a:t>
            </a:r>
            <a:r>
              <a:rPr lang="en-US" sz="1400" spc="-1" dirty="0" err="1">
                <a:solidFill>
                  <a:srgbClr val="000000"/>
                </a:solidFill>
                <a:latin typeface="Calibri"/>
              </a:rPr>
              <a:t>Digipen</a:t>
            </a:r>
            <a:br>
              <a:rPr dirty="0"/>
            </a:br>
            <a:endParaRPr lang="it-IT" sz="1400" b="0" strike="noStrike" spc="-1" dirty="0">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a:lnSpc>
                <a:spcPct val="90000"/>
              </a:lnSpc>
            </a:pPr>
            <a:r>
              <a:rPr lang="en-US" sz="4400" b="0" strike="noStrike" spc="-1">
                <a:solidFill>
                  <a:srgbClr val="000000"/>
                </a:solidFill>
                <a:latin typeface="Calibri Light"/>
              </a:rPr>
              <a:t>Motivation</a:t>
            </a:r>
            <a:endParaRPr lang="en-US" sz="4400" b="0" strike="noStrike" spc="-1">
              <a:solidFill>
                <a:srgbClr val="000000"/>
              </a:solidFill>
              <a:latin typeface="Calibri"/>
            </a:endParaRPr>
          </a:p>
        </p:txBody>
      </p:sp>
      <p:sp>
        <p:nvSpPr>
          <p:cNvPr id="103" name="PlaceHolder 2"/>
          <p:cNvSpPr>
            <a:spLocks noGrp="1"/>
          </p:cNvSpPr>
          <p:nvPr>
            <p:ph/>
          </p:nvPr>
        </p:nvSpPr>
        <p:spPr>
          <a:xfrm>
            <a:off x="838080" y="1825560"/>
            <a:ext cx="10515240" cy="4350960"/>
          </a:xfrm>
          <a:prstGeom prst="rect">
            <a:avLst/>
          </a:prstGeom>
          <a:noFill/>
          <a:ln w="0">
            <a:noFill/>
          </a:ln>
        </p:spPr>
        <p:txBody>
          <a:bodyPr anchor="t">
            <a:normAutofit/>
          </a:bodyPr>
          <a:lstStyle/>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Think off Spiderman’s Sandman dissolving into sand in front of your eyes and re-building himself afterwards</a:t>
            </a:r>
          </a:p>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We wrote a demo like this in 2010 on a mobile phone for Qualcomm … they used it for many years as a demo on exhibitions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a:lnSpc>
                <a:spcPct val="90000"/>
              </a:lnSpc>
            </a:pPr>
            <a:r>
              <a:rPr lang="en-US" sz="4400" b="0" strike="noStrike" spc="-1" dirty="0">
                <a:solidFill>
                  <a:srgbClr val="000000"/>
                </a:solidFill>
                <a:latin typeface="Calibri Light"/>
              </a:rPr>
              <a:t>Results</a:t>
            </a:r>
            <a:endParaRPr lang="en-US" sz="4400" b="0" strike="noStrike" spc="-1" dirty="0">
              <a:solidFill>
                <a:srgbClr val="000000"/>
              </a:solidFill>
              <a:latin typeface="Calibri"/>
            </a:endParaRPr>
          </a:p>
        </p:txBody>
      </p:sp>
      <p:sp>
        <p:nvSpPr>
          <p:cNvPr id="103" name="PlaceHolder 2"/>
          <p:cNvSpPr>
            <a:spLocks noGrp="1"/>
          </p:cNvSpPr>
          <p:nvPr>
            <p:ph/>
          </p:nvPr>
        </p:nvSpPr>
        <p:spPr>
          <a:xfrm>
            <a:off x="838080" y="1825560"/>
            <a:ext cx="10515240" cy="4350960"/>
          </a:xfrm>
          <a:prstGeom prst="rect">
            <a:avLst/>
          </a:prstGeom>
          <a:noFill/>
          <a:ln w="0">
            <a:noFill/>
          </a:ln>
        </p:spPr>
        <p:txBody>
          <a:bodyPr anchor="t">
            <a:normAutofit/>
          </a:bodyPr>
          <a:lstStyle/>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Samsung S22 Phone as the target platform</a:t>
            </a:r>
          </a:p>
          <a:p>
            <a:pPr lvl="1">
              <a:spcBef>
                <a:spcPts val="1001"/>
              </a:spcBef>
              <a:buClr>
                <a:srgbClr val="000000"/>
              </a:buClr>
              <a:buFont typeface="Arial"/>
              <a:buChar char="•"/>
            </a:pPr>
            <a:r>
              <a:rPr lang="en-US" b="0" strike="noStrike" spc="-1" dirty="0">
                <a:solidFill>
                  <a:srgbClr val="000000"/>
                </a:solidFill>
                <a:latin typeface="Calibri"/>
              </a:rPr>
              <a:t>3 million particles</a:t>
            </a:r>
          </a:p>
          <a:p>
            <a:pPr lvl="1">
              <a:spcBef>
                <a:spcPts val="1001"/>
              </a:spcBef>
              <a:buClr>
                <a:srgbClr val="000000"/>
              </a:buClr>
              <a:buFont typeface="Arial"/>
              <a:buChar char="•"/>
            </a:pPr>
            <a:r>
              <a:rPr lang="en-US" b="0" strike="noStrike" spc="-1" dirty="0">
                <a:solidFill>
                  <a:srgbClr val="000000"/>
                </a:solidFill>
                <a:latin typeface="Calibri"/>
              </a:rPr>
              <a:t>10K particles with point lights attached</a:t>
            </a:r>
          </a:p>
          <a:p>
            <a:pPr lvl="1">
              <a:spcBef>
                <a:spcPts val="1001"/>
              </a:spcBef>
              <a:buClr>
                <a:srgbClr val="000000"/>
              </a:buClr>
              <a:buFont typeface="Arial"/>
              <a:buChar char="•"/>
            </a:pPr>
            <a:r>
              <a:rPr lang="en-US" b="0" strike="noStrike" spc="-1" dirty="0">
                <a:solidFill>
                  <a:srgbClr val="000000"/>
                </a:solidFill>
                <a:latin typeface="Calibri"/>
              </a:rPr>
              <a:t>1 point light with cube map shadows (work in progress …)</a:t>
            </a:r>
          </a:p>
          <a:p>
            <a:pPr>
              <a:spcBef>
                <a:spcPts val="1001"/>
              </a:spcBef>
              <a:buClr>
                <a:srgbClr val="000000"/>
              </a:buClr>
              <a:buFont typeface="Arial"/>
              <a:buChar char="•"/>
            </a:pPr>
            <a:r>
              <a:rPr lang="en-US" spc="-1" dirty="0">
                <a:solidFill>
                  <a:srgbClr val="000000"/>
                </a:solidFill>
                <a:latin typeface="Calibri"/>
              </a:rPr>
              <a:t>Phone heats up in 15 seconds and reduces frame rate </a:t>
            </a:r>
            <a:r>
              <a:rPr lang="en-US" spc="-1" dirty="0">
                <a:solidFill>
                  <a:srgbClr val="000000"/>
                </a:solidFill>
                <a:latin typeface="Calibri"/>
                <a:sym typeface="Wingdings" pitchFamily="2" charset="2"/>
              </a:rPr>
              <a:t></a:t>
            </a:r>
            <a:endParaRPr lang="en-US" b="0" strike="noStrike" spc="-1" dirty="0">
              <a:solidFill>
                <a:srgbClr val="000000"/>
              </a:solidFill>
              <a:latin typeface="Calibri"/>
            </a:endParaRPr>
          </a:p>
        </p:txBody>
      </p:sp>
    </p:spTree>
    <p:extLst>
      <p:ext uri="{BB962C8B-B14F-4D97-AF65-F5344CB8AC3E}">
        <p14:creationId xmlns:p14="http://schemas.microsoft.com/office/powerpoint/2010/main" val="2226673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a:lnSpc>
                <a:spcPct val="90000"/>
              </a:lnSpc>
            </a:pPr>
            <a:r>
              <a:rPr lang="en-US" sz="4400" b="0" strike="noStrike" spc="-1" dirty="0">
                <a:solidFill>
                  <a:srgbClr val="000000"/>
                </a:solidFill>
                <a:latin typeface="Calibri Light"/>
              </a:rPr>
              <a:t>Results</a:t>
            </a:r>
            <a:endParaRPr lang="en-US" sz="4400" b="0" strike="noStrike" spc="-1" dirty="0">
              <a:solidFill>
                <a:srgbClr val="000000"/>
              </a:solidFill>
              <a:latin typeface="Calibri"/>
            </a:endParaRPr>
          </a:p>
        </p:txBody>
      </p:sp>
      <p:pic>
        <p:nvPicPr>
          <p:cNvPr id="3" name="Content Placeholder 2">
            <a:extLst>
              <a:ext uri="{FF2B5EF4-FFF2-40B4-BE49-F238E27FC236}">
                <a16:creationId xmlns:a16="http://schemas.microsoft.com/office/drawing/2014/main" id="{528EB2D5-F1C1-C8D8-0E28-2CF85C840E26}"/>
              </a:ext>
            </a:extLst>
          </p:cNvPr>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1382050" y="1825625"/>
            <a:ext cx="9427899" cy="4351338"/>
          </a:xfrm>
          <a:prstGeom prst="rect">
            <a:avLst/>
          </a:prstGeom>
          <a:noFill/>
          <a:ln w="0">
            <a:noFill/>
          </a:ln>
        </p:spPr>
      </p:pic>
    </p:spTree>
    <p:extLst>
      <p:ext uri="{BB962C8B-B14F-4D97-AF65-F5344CB8AC3E}">
        <p14:creationId xmlns:p14="http://schemas.microsoft.com/office/powerpoint/2010/main" val="3626361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a:lnSpc>
                <a:spcPct val="90000"/>
              </a:lnSpc>
            </a:pPr>
            <a:r>
              <a:rPr lang="en-US" sz="4400" b="0" strike="noStrike" spc="-1" dirty="0">
                <a:solidFill>
                  <a:srgbClr val="000000"/>
                </a:solidFill>
                <a:latin typeface="Calibri Light"/>
              </a:rPr>
              <a:t>Results</a:t>
            </a:r>
            <a:endParaRPr lang="en-US" sz="4400" b="0" strike="noStrike" spc="-1" dirty="0">
              <a:solidFill>
                <a:srgbClr val="000000"/>
              </a:solidFill>
              <a:latin typeface="Calibri"/>
            </a:endParaRPr>
          </a:p>
        </p:txBody>
      </p:sp>
      <p:pic>
        <p:nvPicPr>
          <p:cNvPr id="2" name="Picture 1">
            <a:extLst>
              <a:ext uri="{FF2B5EF4-FFF2-40B4-BE49-F238E27FC236}">
                <a16:creationId xmlns:a16="http://schemas.microsoft.com/office/drawing/2014/main" id="{AEFA166F-C771-1AD5-4B72-193597AA9D99}"/>
              </a:ext>
            </a:extLst>
          </p:cNvPr>
          <p:cNvPicPr>
            <a:picLocks noChangeAspect="1"/>
          </p:cNvPicPr>
          <p:nvPr/>
        </p:nvPicPr>
        <p:blipFill>
          <a:blip r:embed="rId2"/>
          <a:stretch>
            <a:fillRect/>
          </a:stretch>
        </p:blipFill>
        <p:spPr>
          <a:xfrm>
            <a:off x="2620107" y="804882"/>
            <a:ext cx="7772400" cy="5829300"/>
          </a:xfrm>
          <a:prstGeom prst="rect">
            <a:avLst/>
          </a:prstGeom>
        </p:spPr>
      </p:pic>
    </p:spTree>
    <p:extLst>
      <p:ext uri="{BB962C8B-B14F-4D97-AF65-F5344CB8AC3E}">
        <p14:creationId xmlns:p14="http://schemas.microsoft.com/office/powerpoint/2010/main" val="1640114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a:lnSpc>
                <a:spcPct val="90000"/>
              </a:lnSpc>
            </a:pPr>
            <a:r>
              <a:rPr lang="en-US" sz="4400" b="0" strike="noStrike" spc="-1">
                <a:solidFill>
                  <a:srgbClr val="000000"/>
                </a:solidFill>
                <a:latin typeface="Calibri Light"/>
              </a:rPr>
              <a:t>Implementation</a:t>
            </a:r>
            <a:endParaRPr lang="en-US" sz="4400" b="0" strike="noStrike" spc="-1">
              <a:solidFill>
                <a:srgbClr val="000000"/>
              </a:solidFill>
              <a:latin typeface="Calibri"/>
            </a:endParaRPr>
          </a:p>
        </p:txBody>
      </p:sp>
      <p:sp>
        <p:nvSpPr>
          <p:cNvPr id="105" name="PlaceHolder 2"/>
          <p:cNvSpPr>
            <a:spLocks noGrp="1"/>
          </p:cNvSpPr>
          <p:nvPr>
            <p:ph/>
          </p:nvPr>
        </p:nvSpPr>
        <p:spPr>
          <a:xfrm>
            <a:off x="838080" y="1825560"/>
            <a:ext cx="10515240" cy="4350960"/>
          </a:xfrm>
          <a:prstGeom prst="rect">
            <a:avLst/>
          </a:prstGeom>
          <a:noFill/>
          <a:ln w="0">
            <a:noFill/>
          </a:ln>
        </p:spPr>
        <p:txBody>
          <a:bodyPr anchor="t">
            <a:normAutofit fontScale="92500" lnSpcReduction="20000"/>
          </a:bodyPr>
          <a:lstStyle/>
          <a:p>
            <a:pPr marL="228600" indent="-228600">
              <a:lnSpc>
                <a:spcPct val="90000"/>
              </a:lnSpc>
              <a:spcBef>
                <a:spcPts val="1001"/>
              </a:spcBef>
              <a:buClr>
                <a:srgbClr val="000000"/>
              </a:buClr>
              <a:buFont typeface="Arial"/>
              <a:buChar char="•"/>
            </a:pPr>
            <a:r>
              <a:rPr lang="en-US" sz="3000" b="0" strike="noStrike" spc="-1" dirty="0">
                <a:solidFill>
                  <a:srgbClr val="000000"/>
                </a:solidFill>
                <a:latin typeface="Calibri"/>
              </a:rPr>
              <a:t>The whole implementation follows the idea of GPU driven rendering</a:t>
            </a:r>
          </a:p>
          <a:p>
            <a:pPr lvl="1">
              <a:spcBef>
                <a:spcPts val="1001"/>
              </a:spcBef>
              <a:buClr>
                <a:srgbClr val="000000"/>
              </a:buClr>
              <a:buFont typeface="Arial"/>
              <a:buChar char="•"/>
            </a:pPr>
            <a:r>
              <a:rPr lang="en-US" b="0" strike="noStrike" spc="-1" dirty="0">
                <a:solidFill>
                  <a:srgbClr val="000000"/>
                </a:solidFill>
                <a:latin typeface="Calibri"/>
              </a:rPr>
              <a:t>Limited interactions between CPU and GPU -&gt; no wait for CPU and slow memory transactions</a:t>
            </a:r>
          </a:p>
          <a:p>
            <a:pPr lvl="1">
              <a:spcBef>
                <a:spcPts val="1001"/>
              </a:spcBef>
              <a:buClr>
                <a:srgbClr val="000000"/>
              </a:buClr>
              <a:buFont typeface="Arial"/>
              <a:buChar char="•"/>
            </a:pPr>
            <a:r>
              <a:rPr lang="en-US" b="0" strike="noStrike" spc="-1" dirty="0">
                <a:solidFill>
                  <a:srgbClr val="000000"/>
                </a:solidFill>
                <a:latin typeface="Calibri"/>
              </a:rPr>
              <a:t>All </a:t>
            </a:r>
            <a:r>
              <a:rPr lang="en-US" spc="-1" dirty="0">
                <a:solidFill>
                  <a:srgbClr val="000000"/>
                </a:solidFill>
                <a:latin typeface="Calibri"/>
              </a:rPr>
              <a:t>data is in one </a:t>
            </a:r>
            <a:r>
              <a:rPr lang="en-US" b="0" strike="noStrike" spc="-1" dirty="0">
                <a:solidFill>
                  <a:srgbClr val="000000"/>
                </a:solidFill>
                <a:latin typeface="Calibri"/>
              </a:rPr>
              <a:t>large buffer for –let’s say- 16 or in this case 3 million particles</a:t>
            </a:r>
          </a:p>
          <a:p>
            <a:pPr lvl="1">
              <a:spcBef>
                <a:spcPts val="1001"/>
              </a:spcBef>
              <a:buClr>
                <a:srgbClr val="000000"/>
              </a:buClr>
              <a:buFont typeface="Arial"/>
              <a:buChar char="•"/>
            </a:pPr>
            <a:r>
              <a:rPr lang="en-US" spc="-1" dirty="0">
                <a:solidFill>
                  <a:srgbClr val="000000"/>
                </a:solidFill>
                <a:latin typeface="Calibri"/>
              </a:rPr>
              <a:t>Reading / Writing that buffer is a large cost -&gt; ideally only read / write once</a:t>
            </a:r>
          </a:p>
          <a:p>
            <a:pPr marL="228600" indent="-228600">
              <a:lnSpc>
                <a:spcPct val="90000"/>
              </a:lnSpc>
              <a:spcBef>
                <a:spcPts val="1001"/>
              </a:spcBef>
              <a:buClr>
                <a:srgbClr val="000000"/>
              </a:buClr>
              <a:buFont typeface="Arial"/>
              <a:buChar char="•"/>
            </a:pPr>
            <a:r>
              <a:rPr lang="en-US" sz="3000" b="0" strike="noStrike" spc="-1" dirty="0">
                <a:solidFill>
                  <a:srgbClr val="000000"/>
                </a:solidFill>
                <a:latin typeface="Calibri"/>
              </a:rPr>
              <a:t>One simulation compute shader run does nearly all of it</a:t>
            </a:r>
          </a:p>
          <a:p>
            <a:pPr lvl="1">
              <a:spcBef>
                <a:spcPts val="1001"/>
              </a:spcBef>
              <a:buClr>
                <a:srgbClr val="000000"/>
              </a:buClr>
              <a:buFont typeface="Arial"/>
              <a:buChar char="•"/>
            </a:pPr>
            <a:r>
              <a:rPr lang="en-US" spc="-1" dirty="0">
                <a:solidFill>
                  <a:srgbClr val="000000"/>
                </a:solidFill>
                <a:latin typeface="Calibri"/>
              </a:rPr>
              <a:t>C</a:t>
            </a:r>
            <a:r>
              <a:rPr lang="en-US" b="0" strike="noStrike" spc="-1" dirty="0">
                <a:solidFill>
                  <a:srgbClr val="000000"/>
                </a:solidFill>
                <a:latin typeface="Calibri"/>
              </a:rPr>
              <a:t>ulls particles that are not visible</a:t>
            </a:r>
          </a:p>
          <a:p>
            <a:pPr marL="685800" lvl="1" indent="-228600">
              <a:lnSpc>
                <a:spcPct val="90000"/>
              </a:lnSpc>
              <a:spcBef>
                <a:spcPts val="499"/>
              </a:spcBef>
              <a:buClr>
                <a:srgbClr val="000000"/>
              </a:buClr>
              <a:buFont typeface="Arial"/>
              <a:buChar char="•"/>
            </a:pPr>
            <a:r>
              <a:rPr lang="en-US" b="0" strike="noStrike" spc="-1" dirty="0">
                <a:solidFill>
                  <a:srgbClr val="000000"/>
                </a:solidFill>
                <a:latin typeface="Calibri"/>
              </a:rPr>
              <a:t>Tracks light and shadows and hands them to the lighting &amp; shadow system</a:t>
            </a:r>
          </a:p>
          <a:p>
            <a:pPr marL="685800" lvl="1" indent="-228600">
              <a:lnSpc>
                <a:spcPct val="90000"/>
              </a:lnSpc>
              <a:spcBef>
                <a:spcPts val="499"/>
              </a:spcBef>
              <a:buClr>
                <a:srgbClr val="000000"/>
              </a:buClr>
              <a:buFont typeface="Arial"/>
              <a:buChar char="•"/>
            </a:pPr>
            <a:r>
              <a:rPr lang="en-US" b="0" strike="noStrike" spc="-1" dirty="0">
                <a:solidFill>
                  <a:srgbClr val="000000"/>
                </a:solidFill>
                <a:latin typeface="Calibri"/>
              </a:rPr>
              <a:t>Applies the simulation like flocking or AI </a:t>
            </a:r>
          </a:p>
          <a:p>
            <a:pPr marL="685800" lvl="1" indent="-228600">
              <a:lnSpc>
                <a:spcPct val="90000"/>
              </a:lnSpc>
              <a:spcBef>
                <a:spcPts val="499"/>
              </a:spcBef>
              <a:buClr>
                <a:srgbClr val="000000"/>
              </a:buClr>
              <a:buFont typeface="Arial"/>
              <a:buChar char="•"/>
            </a:pPr>
            <a:r>
              <a:rPr lang="en-US" b="0" strike="noStrike" spc="-1" dirty="0">
                <a:solidFill>
                  <a:srgbClr val="000000"/>
                </a:solidFill>
                <a:latin typeface="Calibri"/>
              </a:rPr>
              <a:t>Rasterizes particles when they are drawn</a:t>
            </a:r>
          </a:p>
          <a:p>
            <a:pPr marL="457200" lvl="1" indent="0">
              <a:lnSpc>
                <a:spcPct val="90000"/>
              </a:lnSpc>
              <a:spcBef>
                <a:spcPts val="499"/>
              </a:spcBef>
              <a:buClr>
                <a:srgbClr val="000000"/>
              </a:buClr>
              <a:buNone/>
            </a:pPr>
            <a:r>
              <a:rPr lang="en-US" sz="2800" b="0" strike="noStrike" spc="-1" dirty="0">
                <a:solidFill>
                  <a:srgbClr val="000000"/>
                </a:solidFill>
                <a:latin typeface="Calibri"/>
              </a:rPr>
              <a:t>-&gt; we could add more work and it would be hidden behind memory transaction</a:t>
            </a:r>
          </a:p>
          <a:p>
            <a:pPr>
              <a:lnSpc>
                <a:spcPct val="90000"/>
              </a:lnSpc>
              <a:spcBef>
                <a:spcPts val="1001"/>
              </a:spcBef>
            </a:pPr>
            <a:endParaRPr lang="en-US" sz="2800" b="0" strike="noStrike" spc="-1" dirty="0">
              <a:solidFill>
                <a:srgbClr val="000000"/>
              </a:solidFill>
              <a:latin typeface="Calibri"/>
            </a:endParaRPr>
          </a:p>
          <a:p>
            <a:pPr>
              <a:lnSpc>
                <a:spcPct val="90000"/>
              </a:lnSpc>
              <a:spcBef>
                <a:spcPts val="1001"/>
              </a:spcBef>
            </a:pPr>
            <a:endParaRPr lang="en-US" sz="2800" b="0" strike="noStrike" spc="-1" dirty="0">
              <a:solidFill>
                <a:srgbClr val="000000"/>
              </a:solidFill>
              <a:latin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a:lnSpc>
                <a:spcPct val="90000"/>
              </a:lnSpc>
            </a:pPr>
            <a:r>
              <a:rPr lang="en-US" sz="4400" b="0" strike="noStrike" spc="-1" dirty="0">
                <a:solidFill>
                  <a:srgbClr val="000000"/>
                </a:solidFill>
                <a:latin typeface="Calibri Light"/>
              </a:rPr>
              <a:t>Implementation – Data layout</a:t>
            </a:r>
            <a:endParaRPr lang="en-US" sz="4400" b="0" strike="noStrike" spc="-1" dirty="0">
              <a:solidFill>
                <a:srgbClr val="000000"/>
              </a:solidFill>
              <a:latin typeface="Calibri"/>
            </a:endParaRPr>
          </a:p>
        </p:txBody>
      </p:sp>
      <p:sp>
        <p:nvSpPr>
          <p:cNvPr id="107" name="PlaceHolder 2"/>
          <p:cNvSpPr>
            <a:spLocks noGrp="1"/>
          </p:cNvSpPr>
          <p:nvPr>
            <p:ph/>
          </p:nvPr>
        </p:nvSpPr>
        <p:spPr>
          <a:xfrm>
            <a:off x="838080" y="1825560"/>
            <a:ext cx="10515240" cy="4350960"/>
          </a:xfrm>
          <a:prstGeom prst="rect">
            <a:avLst/>
          </a:prstGeom>
          <a:noFill/>
          <a:ln w="0">
            <a:noFill/>
          </a:ln>
        </p:spPr>
        <p:txBody>
          <a:bodyPr anchor="t">
            <a:normAutofit/>
          </a:bodyPr>
          <a:lstStyle/>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Data layout of one particle in the particle buffer</a:t>
            </a:r>
          </a:p>
          <a:p>
            <a:pPr marL="0" indent="0">
              <a:lnSpc>
                <a:spcPct val="90000"/>
              </a:lnSpc>
              <a:spcBef>
                <a:spcPts val="1001"/>
              </a:spcBef>
              <a:buClr>
                <a:srgbClr val="000000"/>
              </a:buClr>
              <a:buNone/>
            </a:pPr>
            <a:r>
              <a:rPr lang="en-US" sz="1800" b="0" strike="noStrike" spc="-1" dirty="0">
                <a:solidFill>
                  <a:srgbClr val="000000"/>
                </a:solidFill>
                <a:latin typeface="Courier New" panose="02070309020205020404" pitchFamily="49" charset="0"/>
                <a:cs typeface="Courier New" panose="02070309020205020404" pitchFamily="49" charset="0"/>
              </a:rPr>
              <a:t>float4 </a:t>
            </a:r>
            <a:r>
              <a:rPr lang="en-US" sz="1800" b="0" strike="noStrike" spc="-1" dirty="0" err="1">
                <a:solidFill>
                  <a:srgbClr val="000000"/>
                </a:solidFill>
                <a:latin typeface="Courier New" panose="02070309020205020404" pitchFamily="49" charset="0"/>
                <a:cs typeface="Courier New" panose="02070309020205020404" pitchFamily="49" charset="0"/>
              </a:rPr>
              <a:t>PositionAndAge</a:t>
            </a:r>
            <a:r>
              <a:rPr lang="en-US" sz="1800" b="0" strike="noStrike" spc="-1" dirty="0">
                <a:solidFill>
                  <a:srgbClr val="000000"/>
                </a:solidFill>
                <a:latin typeface="Courier New" panose="02070309020205020404" pitchFamily="49" charset="0"/>
                <a:cs typeface="Courier New" panose="02070309020205020404" pitchFamily="49" charset="0"/>
              </a:rPr>
              <a:t> (Position -&gt; </a:t>
            </a:r>
            <a:r>
              <a:rPr lang="en-US" sz="1800" b="0" strike="noStrike" spc="-1" dirty="0" err="1">
                <a:solidFill>
                  <a:srgbClr val="000000"/>
                </a:solidFill>
                <a:latin typeface="Courier New" panose="02070309020205020404" pitchFamily="49" charset="0"/>
                <a:cs typeface="Courier New" panose="02070309020205020404" pitchFamily="49" charset="0"/>
              </a:rPr>
              <a:t>xyz</a:t>
            </a:r>
            <a:r>
              <a:rPr lang="en-US" sz="1800" b="0" strike="noStrike" spc="-1" dirty="0">
                <a:solidFill>
                  <a:srgbClr val="000000"/>
                </a:solidFill>
                <a:latin typeface="Courier New" panose="02070309020205020404" pitchFamily="49" charset="0"/>
                <a:cs typeface="Courier New" panose="02070309020205020404" pitchFamily="49" charset="0"/>
              </a:rPr>
              <a:t>, Age -&gt; w)</a:t>
            </a:r>
          </a:p>
          <a:p>
            <a:pPr marL="0" indent="0">
              <a:lnSpc>
                <a:spcPct val="90000"/>
              </a:lnSpc>
              <a:spcBef>
                <a:spcPts val="1001"/>
              </a:spcBef>
              <a:buClr>
                <a:srgbClr val="000000"/>
              </a:buClr>
              <a:buNone/>
            </a:pPr>
            <a:r>
              <a:rPr lang="en-US" sz="1800" b="0" strike="noStrike" spc="-1" dirty="0">
                <a:solidFill>
                  <a:srgbClr val="000000"/>
                </a:solidFill>
                <a:latin typeface="Courier New" panose="02070309020205020404" pitchFamily="49" charset="0"/>
                <a:cs typeface="Courier New" panose="02070309020205020404" pitchFamily="49" charset="0"/>
              </a:rPr>
              <a:t>float4 </a:t>
            </a:r>
            <a:r>
              <a:rPr lang="en-US" sz="1800" b="0" strike="noStrike" spc="-1" dirty="0" err="1">
                <a:solidFill>
                  <a:srgbClr val="000000"/>
                </a:solidFill>
                <a:latin typeface="Courier New" panose="02070309020205020404" pitchFamily="49" charset="0"/>
                <a:cs typeface="Courier New" panose="02070309020205020404" pitchFamily="49" charset="0"/>
              </a:rPr>
              <a:t>VelocityAndBitfield</a:t>
            </a:r>
            <a:r>
              <a:rPr lang="en-US" sz="1800" b="0" strike="noStrike" spc="-1" dirty="0">
                <a:solidFill>
                  <a:srgbClr val="000000"/>
                </a:solidFill>
                <a:latin typeface="Courier New" panose="02070309020205020404" pitchFamily="49" charset="0"/>
                <a:cs typeface="Courier New" panose="02070309020205020404" pitchFamily="49" charset="0"/>
              </a:rPr>
              <a:t> (Velocity -&gt; </a:t>
            </a:r>
            <a:r>
              <a:rPr lang="en-US" sz="1800" b="0" strike="noStrike" spc="-1" dirty="0" err="1">
                <a:solidFill>
                  <a:srgbClr val="000000"/>
                </a:solidFill>
                <a:latin typeface="Courier New" panose="02070309020205020404" pitchFamily="49" charset="0"/>
                <a:cs typeface="Courier New" panose="02070309020205020404" pitchFamily="49" charset="0"/>
              </a:rPr>
              <a:t>xyz</a:t>
            </a:r>
            <a:r>
              <a:rPr lang="en-US" sz="1800" b="0" strike="noStrike" spc="-1" dirty="0">
                <a:solidFill>
                  <a:srgbClr val="000000"/>
                </a:solidFill>
                <a:latin typeface="Courier New" panose="02070309020205020404" pitchFamily="49" charset="0"/>
                <a:cs typeface="Courier New" panose="02070309020205020404" pitchFamily="49" charset="0"/>
              </a:rPr>
              <a:t>, Bitfield -&gt; w)</a:t>
            </a:r>
          </a:p>
          <a:p>
            <a:pPr>
              <a:spcBef>
                <a:spcPts val="1001"/>
              </a:spcBef>
              <a:buClr>
                <a:srgbClr val="000000"/>
              </a:buClr>
            </a:pPr>
            <a:r>
              <a:rPr lang="en-US" b="0" strike="noStrike" spc="-1" dirty="0">
                <a:solidFill>
                  <a:srgbClr val="000000"/>
                </a:solidFill>
                <a:latin typeface="Calibri" panose="020F0502020204030204" pitchFamily="34" charset="0"/>
                <a:cs typeface="Calibri" panose="020F0502020204030204" pitchFamily="34" charset="0"/>
              </a:rPr>
              <a:t>This comes down to 256 bit/32 byte</a:t>
            </a:r>
            <a:br>
              <a:rPr lang="en-US" b="0" strike="noStrike" spc="-1" dirty="0">
                <a:solidFill>
                  <a:srgbClr val="000000"/>
                </a:solidFill>
                <a:latin typeface="Calibri" panose="020F0502020204030204" pitchFamily="34" charset="0"/>
                <a:cs typeface="Calibri" panose="020F0502020204030204" pitchFamily="34" charset="0"/>
              </a:rPr>
            </a:br>
            <a:r>
              <a:rPr lang="en-US" b="0" strike="noStrike" spc="-1" dirty="0">
                <a:solidFill>
                  <a:srgbClr val="000000"/>
                </a:solidFill>
                <a:latin typeface="Calibri" panose="020F0502020204030204" pitchFamily="34" charset="0"/>
                <a:cs typeface="Calibri" panose="020F0502020204030204" pitchFamily="34" charset="0"/>
              </a:rPr>
              <a:t>-&gt; aligning to 32 byte and 64 byte boundaries</a:t>
            </a:r>
          </a:p>
          <a:p>
            <a:pPr marL="0" indent="0">
              <a:lnSpc>
                <a:spcPct val="90000"/>
              </a:lnSpc>
              <a:spcBef>
                <a:spcPts val="1001"/>
              </a:spcBef>
              <a:buNone/>
              <a:tabLst>
                <a:tab pos="0" algn="l"/>
              </a:tabLst>
            </a:pPr>
            <a:endParaRPr lang="en-US" sz="2800" b="0" strike="noStrike" spc="-1" dirty="0">
              <a:solidFill>
                <a:srgbClr val="000000"/>
              </a:solidFill>
              <a:latin typeface="Calibri"/>
            </a:endParaRPr>
          </a:p>
        </p:txBody>
      </p:sp>
    </p:spTree>
    <p:extLst>
      <p:ext uri="{BB962C8B-B14F-4D97-AF65-F5344CB8AC3E}">
        <p14:creationId xmlns:p14="http://schemas.microsoft.com/office/powerpoint/2010/main" val="3713691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a:lnSpc>
                <a:spcPct val="90000"/>
              </a:lnSpc>
            </a:pPr>
            <a:r>
              <a:rPr lang="en-US" sz="4400" b="0" strike="noStrike" spc="-1" dirty="0">
                <a:solidFill>
                  <a:srgbClr val="000000"/>
                </a:solidFill>
                <a:latin typeface="Calibri Light"/>
              </a:rPr>
              <a:t>Implementation – Data layout</a:t>
            </a:r>
            <a:endParaRPr lang="en-US" sz="4400" b="0" strike="noStrike" spc="-1" dirty="0">
              <a:solidFill>
                <a:srgbClr val="000000"/>
              </a:solidFill>
              <a:latin typeface="Calibri"/>
            </a:endParaRPr>
          </a:p>
        </p:txBody>
      </p:sp>
      <p:sp>
        <p:nvSpPr>
          <p:cNvPr id="107" name="PlaceHolder 2"/>
          <p:cNvSpPr>
            <a:spLocks noGrp="1"/>
          </p:cNvSpPr>
          <p:nvPr>
            <p:ph/>
          </p:nvPr>
        </p:nvSpPr>
        <p:spPr>
          <a:xfrm>
            <a:off x="838080" y="1825560"/>
            <a:ext cx="5152412" cy="4350960"/>
          </a:xfrm>
          <a:prstGeom prst="rect">
            <a:avLst/>
          </a:prstGeom>
          <a:noFill/>
          <a:ln w="0">
            <a:noFill/>
          </a:ln>
        </p:spPr>
        <p:txBody>
          <a:bodyPr anchor="t">
            <a:normAutofit fontScale="25000" lnSpcReduction="20000"/>
          </a:bodyPr>
          <a:lstStyle/>
          <a:p>
            <a:pPr marL="0" indent="0">
              <a:lnSpc>
                <a:spcPct val="90000"/>
              </a:lnSpc>
              <a:spcBef>
                <a:spcPts val="1001"/>
              </a:spcBef>
              <a:buNone/>
              <a:tabLst>
                <a:tab pos="0" algn="l"/>
              </a:tabLst>
            </a:pPr>
            <a:r>
              <a:rPr lang="en-US" sz="2800" b="0" strike="noStrike" spc="-1" dirty="0">
                <a:solidFill>
                  <a:srgbClr val="000000"/>
                </a:solidFill>
                <a:latin typeface="Calibri"/>
              </a:rPr>
              <a:t>// Bit mask to select the allocation bits</a:t>
            </a:r>
          </a:p>
          <a:p>
            <a:pPr marL="0" indent="0">
              <a:lnSpc>
                <a:spcPct val="90000"/>
              </a:lnSpc>
              <a:spcBef>
                <a:spcPts val="1001"/>
              </a:spcBef>
              <a:buNone/>
              <a:tabLst>
                <a:tab pos="0" algn="l"/>
              </a:tabLst>
            </a:pPr>
            <a:r>
              <a:rPr lang="en-US" sz="2800" b="0" strike="noStrike" spc="-1" dirty="0">
                <a:solidFill>
                  <a:srgbClr val="000000"/>
                </a:solidFill>
                <a:latin typeface="Calibri"/>
              </a:rPr>
              <a:t>#define PARTICLE_BITFIELD_ALLOCATION_BITS_MASK 0x1FFFFU</a:t>
            </a:r>
          </a:p>
          <a:p>
            <a:pPr marL="0" indent="0">
              <a:lnSpc>
                <a:spcPct val="90000"/>
              </a:lnSpc>
              <a:spcBef>
                <a:spcPts val="1001"/>
              </a:spcBef>
              <a:buNone/>
              <a:tabLst>
                <a:tab pos="0" algn="l"/>
              </a:tabLst>
            </a:pPr>
            <a:r>
              <a:rPr lang="en-US" sz="2800" b="0" strike="noStrike" spc="-1" dirty="0">
                <a:solidFill>
                  <a:srgbClr val="000000"/>
                </a:solidFill>
                <a:latin typeface="Calibri"/>
              </a:rPr>
              <a:t>// Contains the index of the particle set to which the particle belongs</a:t>
            </a:r>
          </a:p>
          <a:p>
            <a:pPr marL="0" indent="0">
              <a:lnSpc>
                <a:spcPct val="90000"/>
              </a:lnSpc>
              <a:spcBef>
                <a:spcPts val="1001"/>
              </a:spcBef>
              <a:buNone/>
              <a:tabLst>
                <a:tab pos="0" algn="l"/>
              </a:tabLst>
            </a:pPr>
            <a:r>
              <a:rPr lang="en-US" sz="2800" b="0" strike="noStrike" spc="-1" dirty="0">
                <a:solidFill>
                  <a:srgbClr val="000000"/>
                </a:solidFill>
                <a:latin typeface="Calibri"/>
              </a:rPr>
              <a:t>#define PARTICLE_BITFIELD_SET_INDEX_MASK 0xFFFFU</a:t>
            </a:r>
          </a:p>
          <a:p>
            <a:pPr marL="0" indent="0">
              <a:lnSpc>
                <a:spcPct val="90000"/>
              </a:lnSpc>
              <a:spcBef>
                <a:spcPts val="1001"/>
              </a:spcBef>
              <a:buNone/>
              <a:tabLst>
                <a:tab pos="0" algn="l"/>
              </a:tabLst>
            </a:pPr>
            <a:r>
              <a:rPr lang="en-US" sz="2800" b="0" strike="noStrike" spc="-1" dirty="0">
                <a:solidFill>
                  <a:srgbClr val="000000"/>
                </a:solidFill>
                <a:latin typeface="Calibri"/>
              </a:rPr>
              <a:t>// Set if the particle is allocated in the buffer</a:t>
            </a:r>
          </a:p>
          <a:p>
            <a:pPr marL="0" indent="0">
              <a:lnSpc>
                <a:spcPct val="90000"/>
              </a:lnSpc>
              <a:spcBef>
                <a:spcPts val="1001"/>
              </a:spcBef>
              <a:buNone/>
              <a:tabLst>
                <a:tab pos="0" algn="l"/>
              </a:tabLst>
            </a:pPr>
            <a:r>
              <a:rPr lang="en-US" sz="2800" b="0" strike="noStrike" spc="-1" dirty="0">
                <a:solidFill>
                  <a:srgbClr val="000000"/>
                </a:solidFill>
                <a:latin typeface="Calibri"/>
              </a:rPr>
              <a:t>#define PARTICLE_BITFIELD_IS_ALLOCATED 0x10000U</a:t>
            </a:r>
          </a:p>
          <a:p>
            <a:pPr marL="0" indent="0">
              <a:lnSpc>
                <a:spcPct val="90000"/>
              </a:lnSpc>
              <a:spcBef>
                <a:spcPts val="1001"/>
              </a:spcBef>
              <a:buNone/>
              <a:tabLst>
                <a:tab pos="0" algn="l"/>
              </a:tabLst>
            </a:pPr>
            <a:endParaRPr lang="en-US" sz="2800" b="0" strike="noStrike" spc="-1" dirty="0">
              <a:solidFill>
                <a:srgbClr val="000000"/>
              </a:solidFill>
              <a:latin typeface="Calibri"/>
            </a:endParaRPr>
          </a:p>
          <a:p>
            <a:pPr marL="0" indent="0">
              <a:lnSpc>
                <a:spcPct val="90000"/>
              </a:lnSpc>
              <a:spcBef>
                <a:spcPts val="1001"/>
              </a:spcBef>
              <a:buNone/>
              <a:tabLst>
                <a:tab pos="0" algn="l"/>
              </a:tabLst>
            </a:pPr>
            <a:r>
              <a:rPr lang="en-US" sz="2800" b="0" strike="noStrike" spc="-1" dirty="0">
                <a:solidFill>
                  <a:srgbClr val="000000"/>
                </a:solidFill>
                <a:latin typeface="Calibri"/>
              </a:rPr>
              <a:t>// Bit mask to select the state bits</a:t>
            </a:r>
          </a:p>
          <a:p>
            <a:pPr marL="0" indent="0">
              <a:lnSpc>
                <a:spcPct val="90000"/>
              </a:lnSpc>
              <a:spcBef>
                <a:spcPts val="1001"/>
              </a:spcBef>
              <a:buNone/>
              <a:tabLst>
                <a:tab pos="0" algn="l"/>
              </a:tabLst>
            </a:pPr>
            <a:r>
              <a:rPr lang="en-US" sz="2800" b="0" strike="noStrike" spc="-1" dirty="0">
                <a:solidFill>
                  <a:srgbClr val="000000"/>
                </a:solidFill>
                <a:latin typeface="Calibri"/>
              </a:rPr>
              <a:t>#define PARTICLE_BITFIELD_STATE_BITS_MASK 0xE0000U</a:t>
            </a:r>
          </a:p>
          <a:p>
            <a:pPr marL="0" indent="0">
              <a:lnSpc>
                <a:spcPct val="90000"/>
              </a:lnSpc>
              <a:spcBef>
                <a:spcPts val="1001"/>
              </a:spcBef>
              <a:buNone/>
              <a:tabLst>
                <a:tab pos="0" algn="l"/>
              </a:tabLst>
            </a:pPr>
            <a:r>
              <a:rPr lang="en-US" sz="2800" b="0" strike="noStrike" spc="-1" dirty="0">
                <a:solidFill>
                  <a:srgbClr val="000000"/>
                </a:solidFill>
                <a:latin typeface="Calibri"/>
              </a:rPr>
              <a:t>// Set if the particle is alive (Age &gt; 0)</a:t>
            </a:r>
          </a:p>
          <a:p>
            <a:pPr marL="0" indent="0">
              <a:lnSpc>
                <a:spcPct val="90000"/>
              </a:lnSpc>
              <a:spcBef>
                <a:spcPts val="1001"/>
              </a:spcBef>
              <a:buNone/>
              <a:tabLst>
                <a:tab pos="0" algn="l"/>
              </a:tabLst>
            </a:pPr>
            <a:r>
              <a:rPr lang="en-US" sz="2800" b="0" strike="noStrike" spc="-1" dirty="0">
                <a:solidFill>
                  <a:srgbClr val="000000"/>
                </a:solidFill>
                <a:latin typeface="Calibri"/>
              </a:rPr>
              <a:t>#define PARTICLE_BITFIELD_IS_ALIVE 0x20000U</a:t>
            </a:r>
          </a:p>
          <a:p>
            <a:pPr marL="0" indent="0">
              <a:lnSpc>
                <a:spcPct val="90000"/>
              </a:lnSpc>
              <a:spcBef>
                <a:spcPts val="1001"/>
              </a:spcBef>
              <a:buNone/>
              <a:tabLst>
                <a:tab pos="0" algn="l"/>
              </a:tabLst>
            </a:pPr>
            <a:r>
              <a:rPr lang="en-US" sz="2800" b="0" strike="noStrike" spc="-1" dirty="0">
                <a:solidFill>
                  <a:srgbClr val="000000"/>
                </a:solidFill>
                <a:latin typeface="Calibri"/>
              </a:rPr>
              <a:t>// Set if the particle is moving and its position changes depending on velocity</a:t>
            </a:r>
          </a:p>
          <a:p>
            <a:pPr marL="0" indent="0">
              <a:lnSpc>
                <a:spcPct val="90000"/>
              </a:lnSpc>
              <a:spcBef>
                <a:spcPts val="1001"/>
              </a:spcBef>
              <a:buNone/>
              <a:tabLst>
                <a:tab pos="0" algn="l"/>
              </a:tabLst>
            </a:pPr>
            <a:r>
              <a:rPr lang="en-US" sz="2800" b="0" strike="noStrike" spc="-1" dirty="0">
                <a:solidFill>
                  <a:srgbClr val="000000"/>
                </a:solidFill>
                <a:latin typeface="Calibri"/>
              </a:rPr>
              <a:t>#define PARTICLE_BITFIELD_IS_MOVING 0x40000U</a:t>
            </a:r>
          </a:p>
          <a:p>
            <a:pPr marL="0" indent="0">
              <a:lnSpc>
                <a:spcPct val="90000"/>
              </a:lnSpc>
              <a:spcBef>
                <a:spcPts val="1001"/>
              </a:spcBef>
              <a:buNone/>
              <a:tabLst>
                <a:tab pos="0" algn="l"/>
              </a:tabLst>
            </a:pPr>
            <a:r>
              <a:rPr lang="en-US" sz="2800" b="0" strike="noStrike" spc="-1" dirty="0">
                <a:solidFill>
                  <a:srgbClr val="000000"/>
                </a:solidFill>
                <a:latin typeface="Calibri"/>
              </a:rPr>
              <a:t>// Set if the particle is accelerating due to gravity</a:t>
            </a:r>
          </a:p>
          <a:p>
            <a:pPr marL="0" indent="0">
              <a:lnSpc>
                <a:spcPct val="90000"/>
              </a:lnSpc>
              <a:spcBef>
                <a:spcPts val="1001"/>
              </a:spcBef>
              <a:buNone/>
              <a:tabLst>
                <a:tab pos="0" algn="l"/>
              </a:tabLst>
            </a:pPr>
            <a:r>
              <a:rPr lang="en-US" sz="2800" b="0" strike="noStrike" spc="-1" dirty="0">
                <a:solidFill>
                  <a:srgbClr val="000000"/>
                </a:solidFill>
                <a:latin typeface="Calibri"/>
              </a:rPr>
              <a:t>#define PARTICLE_BITFIELD_IS_ACCELERATING 0x80000U</a:t>
            </a:r>
          </a:p>
          <a:p>
            <a:pPr marL="0" indent="0">
              <a:lnSpc>
                <a:spcPct val="90000"/>
              </a:lnSpc>
              <a:spcBef>
                <a:spcPts val="1001"/>
              </a:spcBef>
              <a:buNone/>
              <a:tabLst>
                <a:tab pos="0" algn="l"/>
              </a:tabLst>
            </a:pPr>
            <a:endParaRPr lang="en-US" sz="2800" b="0" strike="noStrike" spc="-1" dirty="0">
              <a:solidFill>
                <a:srgbClr val="000000"/>
              </a:solidFill>
              <a:latin typeface="Calibri"/>
            </a:endParaRPr>
          </a:p>
          <a:p>
            <a:pPr marL="0" indent="0">
              <a:lnSpc>
                <a:spcPct val="90000"/>
              </a:lnSpc>
              <a:spcBef>
                <a:spcPts val="1001"/>
              </a:spcBef>
              <a:buNone/>
              <a:tabLst>
                <a:tab pos="0" algn="l"/>
              </a:tabLst>
            </a:pPr>
            <a:r>
              <a:rPr lang="en-US" sz="2800" b="0" strike="noStrike" spc="-1" dirty="0">
                <a:solidFill>
                  <a:srgbClr val="000000"/>
                </a:solidFill>
                <a:latin typeface="Calibri"/>
              </a:rPr>
              <a:t>// Bit mask to select the particle type. Each particle type is initialized </a:t>
            </a:r>
          </a:p>
          <a:p>
            <a:pPr marL="0" indent="0">
              <a:lnSpc>
                <a:spcPct val="90000"/>
              </a:lnSpc>
              <a:spcBef>
                <a:spcPts val="1001"/>
              </a:spcBef>
              <a:buNone/>
              <a:tabLst>
                <a:tab pos="0" algn="l"/>
              </a:tabLst>
            </a:pPr>
            <a:r>
              <a:rPr lang="en-US" sz="2800" b="0" strike="noStrike" spc="-1" dirty="0">
                <a:solidFill>
                  <a:srgbClr val="000000"/>
                </a:solidFill>
                <a:latin typeface="Calibri"/>
              </a:rPr>
              <a:t>// differently.</a:t>
            </a:r>
          </a:p>
          <a:p>
            <a:pPr marL="0" indent="0">
              <a:lnSpc>
                <a:spcPct val="90000"/>
              </a:lnSpc>
              <a:spcBef>
                <a:spcPts val="1001"/>
              </a:spcBef>
              <a:buNone/>
              <a:tabLst>
                <a:tab pos="0" algn="l"/>
              </a:tabLst>
            </a:pPr>
            <a:r>
              <a:rPr lang="en-US" sz="2800" b="0" strike="noStrike" spc="-1" dirty="0">
                <a:solidFill>
                  <a:srgbClr val="000000"/>
                </a:solidFill>
                <a:latin typeface="Calibri"/>
              </a:rPr>
              <a:t>#define PARTICLE_BITFIELD_TYPE_BITS_MASK		0x300000U</a:t>
            </a:r>
          </a:p>
          <a:p>
            <a:pPr marL="0" indent="0">
              <a:lnSpc>
                <a:spcPct val="90000"/>
              </a:lnSpc>
              <a:spcBef>
                <a:spcPts val="1001"/>
              </a:spcBef>
              <a:buNone/>
              <a:tabLst>
                <a:tab pos="0" algn="l"/>
              </a:tabLst>
            </a:pPr>
            <a:r>
              <a:rPr lang="en-US" sz="2800" b="0" strike="noStrike" spc="-1" dirty="0">
                <a:solidFill>
                  <a:srgbClr val="000000"/>
                </a:solidFill>
                <a:latin typeface="Calibri"/>
              </a:rPr>
              <a:t>#define PARTICLE_BITFIELD_TYPE_RAIN		0x0U</a:t>
            </a:r>
          </a:p>
          <a:p>
            <a:pPr marL="0" indent="0">
              <a:lnSpc>
                <a:spcPct val="90000"/>
              </a:lnSpc>
              <a:spcBef>
                <a:spcPts val="1001"/>
              </a:spcBef>
              <a:buNone/>
              <a:tabLst>
                <a:tab pos="0" algn="l"/>
              </a:tabLst>
            </a:pPr>
            <a:r>
              <a:rPr lang="en-US" sz="2800" b="0" strike="noStrike" spc="-1" dirty="0">
                <a:solidFill>
                  <a:srgbClr val="000000"/>
                </a:solidFill>
                <a:latin typeface="Calibri"/>
              </a:rPr>
              <a:t>#define PARTICLE_BITFIELD_TYPE_FIREFLIES		0x100000U</a:t>
            </a:r>
          </a:p>
          <a:p>
            <a:pPr marL="0" indent="0">
              <a:lnSpc>
                <a:spcPct val="90000"/>
              </a:lnSpc>
              <a:spcBef>
                <a:spcPts val="1001"/>
              </a:spcBef>
              <a:buNone/>
              <a:tabLst>
                <a:tab pos="0" algn="l"/>
              </a:tabLst>
            </a:pPr>
            <a:r>
              <a:rPr lang="en-US" sz="2800" b="0" strike="noStrike" spc="-1" dirty="0">
                <a:solidFill>
                  <a:srgbClr val="000000"/>
                </a:solidFill>
                <a:latin typeface="Calibri"/>
              </a:rPr>
              <a:t>#define PARTICLE_BITFIELD_TYPE_FIREFLIES_BOIDS	0x200000U</a:t>
            </a:r>
          </a:p>
          <a:p>
            <a:pPr marL="0" indent="0">
              <a:lnSpc>
                <a:spcPct val="90000"/>
              </a:lnSpc>
              <a:spcBef>
                <a:spcPts val="1001"/>
              </a:spcBef>
              <a:buNone/>
              <a:tabLst>
                <a:tab pos="0" algn="l"/>
              </a:tabLst>
            </a:pPr>
            <a:endParaRPr lang="en-US" sz="2800" b="0" strike="noStrike" spc="-1" dirty="0">
              <a:solidFill>
                <a:srgbClr val="000000"/>
              </a:solidFill>
              <a:latin typeface="Calibri"/>
            </a:endParaRPr>
          </a:p>
        </p:txBody>
      </p:sp>
      <p:sp>
        <p:nvSpPr>
          <p:cNvPr id="2" name="PlaceHolder 2">
            <a:extLst>
              <a:ext uri="{FF2B5EF4-FFF2-40B4-BE49-F238E27FC236}">
                <a16:creationId xmlns:a16="http://schemas.microsoft.com/office/drawing/2014/main" id="{71FA104B-95B9-F0D8-725A-151EC31E3DB0}"/>
              </a:ext>
            </a:extLst>
          </p:cNvPr>
          <p:cNvSpPr txBox="1">
            <a:spLocks/>
          </p:cNvSpPr>
          <p:nvPr/>
        </p:nvSpPr>
        <p:spPr>
          <a:xfrm>
            <a:off x="6095700" y="1825560"/>
            <a:ext cx="5152412" cy="5032440"/>
          </a:xfrm>
          <a:prstGeom prst="rect">
            <a:avLst/>
          </a:prstGeom>
          <a:noFill/>
          <a:ln w="0">
            <a:noFill/>
          </a:ln>
        </p:spPr>
        <p:txBody>
          <a:bodyPr anchor="t">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001"/>
              </a:spcBef>
              <a:buFont typeface="Arial" panose="020B0604020202020204" pitchFamily="34" charset="0"/>
              <a:buNone/>
              <a:tabLst>
                <a:tab pos="0" algn="l"/>
              </a:tabLst>
            </a:pPr>
            <a:r>
              <a:rPr lang="en-US" spc="-1" dirty="0">
                <a:solidFill>
                  <a:srgbClr val="000000"/>
                </a:solidFill>
                <a:latin typeface="Calibri"/>
              </a:rPr>
              <a:t>// Set if a particle can collide with the depth buffer</a:t>
            </a:r>
          </a:p>
          <a:p>
            <a:pPr marL="0" indent="0">
              <a:spcBef>
                <a:spcPts val="1001"/>
              </a:spcBef>
              <a:buFont typeface="Arial" panose="020B0604020202020204" pitchFamily="34" charset="0"/>
              <a:buNone/>
              <a:tabLst>
                <a:tab pos="0" algn="l"/>
              </a:tabLst>
            </a:pPr>
            <a:r>
              <a:rPr lang="en-US" spc="-1" dirty="0">
                <a:solidFill>
                  <a:srgbClr val="000000"/>
                </a:solidFill>
                <a:latin typeface="Calibri"/>
              </a:rPr>
              <a:t>#define PARTICLE_BITFIELD_COLLIDE_WITH_DEPTH_BUFFER 0x400000U</a:t>
            </a:r>
          </a:p>
          <a:p>
            <a:pPr marL="0" indent="0">
              <a:spcBef>
                <a:spcPts val="1001"/>
              </a:spcBef>
              <a:buFont typeface="Arial" panose="020B0604020202020204" pitchFamily="34" charset="0"/>
              <a:buNone/>
              <a:tabLst>
                <a:tab pos="0" algn="l"/>
              </a:tabLst>
            </a:pPr>
            <a:endParaRPr lang="en-US" spc="-1" dirty="0">
              <a:solidFill>
                <a:srgbClr val="000000"/>
              </a:solidFill>
              <a:latin typeface="Calibri"/>
            </a:endParaRPr>
          </a:p>
          <a:p>
            <a:pPr marL="0" indent="0">
              <a:spcBef>
                <a:spcPts val="1001"/>
              </a:spcBef>
              <a:buFont typeface="Arial" panose="020B0604020202020204" pitchFamily="34" charset="0"/>
              <a:buNone/>
              <a:tabLst>
                <a:tab pos="0" algn="l"/>
              </a:tabLst>
            </a:pPr>
            <a:r>
              <a:rPr lang="en-US" spc="-1" dirty="0">
                <a:solidFill>
                  <a:srgbClr val="000000"/>
                </a:solidFill>
                <a:latin typeface="Calibri"/>
              </a:rPr>
              <a:t>// Bit mask to select the billboard mode</a:t>
            </a:r>
          </a:p>
          <a:p>
            <a:pPr marL="0" indent="0">
              <a:spcBef>
                <a:spcPts val="1001"/>
              </a:spcBef>
              <a:buFont typeface="Arial" panose="020B0604020202020204" pitchFamily="34" charset="0"/>
              <a:buNone/>
              <a:tabLst>
                <a:tab pos="0" algn="l"/>
              </a:tabLst>
            </a:pPr>
            <a:r>
              <a:rPr lang="en-US" spc="-1" dirty="0">
                <a:solidFill>
                  <a:srgbClr val="000000"/>
                </a:solidFill>
                <a:latin typeface="Calibri"/>
              </a:rPr>
              <a:t>#define PARTICLE_BITFIELD_BILLBOARD_MODE_BITS_MASK 0x1800000U</a:t>
            </a:r>
          </a:p>
          <a:p>
            <a:pPr marL="0" indent="0">
              <a:spcBef>
                <a:spcPts val="1001"/>
              </a:spcBef>
              <a:buFont typeface="Arial" panose="020B0604020202020204" pitchFamily="34" charset="0"/>
              <a:buNone/>
              <a:tabLst>
                <a:tab pos="0" algn="l"/>
              </a:tabLst>
            </a:pPr>
            <a:r>
              <a:rPr lang="en-US" spc="-1" dirty="0">
                <a:solidFill>
                  <a:srgbClr val="000000"/>
                </a:solidFill>
                <a:latin typeface="Calibri"/>
              </a:rPr>
              <a:t>// Screen-aligned quad</a:t>
            </a:r>
          </a:p>
          <a:p>
            <a:pPr marL="0" indent="0">
              <a:spcBef>
                <a:spcPts val="1001"/>
              </a:spcBef>
              <a:buFont typeface="Arial" panose="020B0604020202020204" pitchFamily="34" charset="0"/>
              <a:buNone/>
              <a:tabLst>
                <a:tab pos="0" algn="l"/>
              </a:tabLst>
            </a:pPr>
            <a:r>
              <a:rPr lang="en-US" spc="-1" dirty="0">
                <a:solidFill>
                  <a:srgbClr val="000000"/>
                </a:solidFill>
                <a:latin typeface="Calibri"/>
              </a:rPr>
              <a:t>#define PARTICLE_BITFIELD_BILLBOARD_MODE_SCREEN_ALIGNED 0x0U</a:t>
            </a:r>
          </a:p>
          <a:p>
            <a:pPr marL="0" indent="0">
              <a:spcBef>
                <a:spcPts val="1001"/>
              </a:spcBef>
              <a:buFont typeface="Arial" panose="020B0604020202020204" pitchFamily="34" charset="0"/>
              <a:buNone/>
              <a:tabLst>
                <a:tab pos="0" algn="l"/>
              </a:tabLst>
            </a:pPr>
            <a:r>
              <a:rPr lang="en-US" spc="-1" dirty="0">
                <a:solidFill>
                  <a:srgbClr val="000000"/>
                </a:solidFill>
                <a:latin typeface="Calibri"/>
              </a:rPr>
              <a:t>// Orient the quad towards the current velocity</a:t>
            </a:r>
          </a:p>
          <a:p>
            <a:pPr marL="0" indent="0">
              <a:spcBef>
                <a:spcPts val="1001"/>
              </a:spcBef>
              <a:buFont typeface="Arial" panose="020B0604020202020204" pitchFamily="34" charset="0"/>
              <a:buNone/>
              <a:tabLst>
                <a:tab pos="0" algn="l"/>
              </a:tabLst>
            </a:pPr>
            <a:r>
              <a:rPr lang="en-US" spc="-1" dirty="0">
                <a:solidFill>
                  <a:srgbClr val="000000"/>
                </a:solidFill>
                <a:latin typeface="Calibri"/>
              </a:rPr>
              <a:t>#define PARTICLE_BITFIELD_BILLBOARD_MODE_VELOCITY_ORIENTED 0x800000U</a:t>
            </a:r>
          </a:p>
          <a:p>
            <a:pPr marL="0" indent="0">
              <a:spcBef>
                <a:spcPts val="1001"/>
              </a:spcBef>
              <a:buFont typeface="Arial" panose="020B0604020202020204" pitchFamily="34" charset="0"/>
              <a:buNone/>
              <a:tabLst>
                <a:tab pos="0" algn="l"/>
              </a:tabLst>
            </a:pPr>
            <a:r>
              <a:rPr lang="en-US" spc="-1" dirty="0">
                <a:solidFill>
                  <a:srgbClr val="000000"/>
                </a:solidFill>
                <a:latin typeface="Calibri"/>
              </a:rPr>
              <a:t>// Orient the quad so that it is parallel to the ground and it faces positive Y</a:t>
            </a:r>
          </a:p>
          <a:p>
            <a:pPr marL="0" indent="0">
              <a:spcBef>
                <a:spcPts val="1001"/>
              </a:spcBef>
              <a:buFont typeface="Arial" panose="020B0604020202020204" pitchFamily="34" charset="0"/>
              <a:buNone/>
              <a:tabLst>
                <a:tab pos="0" algn="l"/>
              </a:tabLst>
            </a:pPr>
            <a:r>
              <a:rPr lang="en-US" spc="-1" dirty="0">
                <a:solidFill>
                  <a:srgbClr val="000000"/>
                </a:solidFill>
                <a:latin typeface="Calibri"/>
              </a:rPr>
              <a:t>#define PARTICLE_BITFIELD_BILLBOARD_MODE_HORIZONTAL 0x1000000U</a:t>
            </a:r>
          </a:p>
          <a:p>
            <a:pPr marL="0" indent="0">
              <a:spcBef>
                <a:spcPts val="1001"/>
              </a:spcBef>
              <a:buFont typeface="Arial" panose="020B0604020202020204" pitchFamily="34" charset="0"/>
              <a:buNone/>
              <a:tabLst>
                <a:tab pos="0" algn="l"/>
              </a:tabLst>
            </a:pPr>
            <a:endParaRPr lang="en-US" spc="-1" dirty="0">
              <a:solidFill>
                <a:srgbClr val="000000"/>
              </a:solidFill>
              <a:latin typeface="Calibri"/>
            </a:endParaRPr>
          </a:p>
          <a:p>
            <a:pPr marL="0" indent="0">
              <a:spcBef>
                <a:spcPts val="1001"/>
              </a:spcBef>
              <a:buFont typeface="Arial" panose="020B0604020202020204" pitchFamily="34" charset="0"/>
              <a:buNone/>
              <a:tabLst>
                <a:tab pos="0" algn="l"/>
              </a:tabLst>
            </a:pPr>
            <a:r>
              <a:rPr lang="en-US" spc="-1" dirty="0">
                <a:solidFill>
                  <a:srgbClr val="000000"/>
                </a:solidFill>
                <a:latin typeface="Calibri"/>
              </a:rPr>
              <a:t>// Bit mask to select the lighting mode</a:t>
            </a:r>
          </a:p>
          <a:p>
            <a:pPr marL="0" indent="0">
              <a:spcBef>
                <a:spcPts val="1001"/>
              </a:spcBef>
              <a:buFont typeface="Arial" panose="020B0604020202020204" pitchFamily="34" charset="0"/>
              <a:buNone/>
              <a:tabLst>
                <a:tab pos="0" algn="l"/>
              </a:tabLst>
            </a:pPr>
            <a:r>
              <a:rPr lang="en-US" spc="-1" dirty="0">
                <a:solidFill>
                  <a:srgbClr val="000000"/>
                </a:solidFill>
                <a:latin typeface="Calibri"/>
              </a:rPr>
              <a:t>#define PARTICLE_BITFIELD_LIGHTING_MODE_BITS_MASK	0x6000000U</a:t>
            </a:r>
          </a:p>
          <a:p>
            <a:pPr marL="0" indent="0">
              <a:spcBef>
                <a:spcPts val="1001"/>
              </a:spcBef>
              <a:buFont typeface="Arial" panose="020B0604020202020204" pitchFamily="34" charset="0"/>
              <a:buNone/>
              <a:tabLst>
                <a:tab pos="0" algn="l"/>
              </a:tabLst>
            </a:pPr>
            <a:r>
              <a:rPr lang="en-US" spc="-1" dirty="0">
                <a:solidFill>
                  <a:srgbClr val="000000"/>
                </a:solidFill>
                <a:latin typeface="Calibri"/>
              </a:rPr>
              <a:t>// Set if the particle doesn't emit light nor shadow</a:t>
            </a:r>
          </a:p>
          <a:p>
            <a:pPr marL="0" indent="0">
              <a:spcBef>
                <a:spcPts val="1001"/>
              </a:spcBef>
              <a:buFont typeface="Arial" panose="020B0604020202020204" pitchFamily="34" charset="0"/>
              <a:buNone/>
              <a:tabLst>
                <a:tab pos="0" algn="l"/>
              </a:tabLst>
            </a:pPr>
            <a:r>
              <a:rPr lang="en-US" spc="-1" dirty="0">
                <a:solidFill>
                  <a:srgbClr val="000000"/>
                </a:solidFill>
                <a:latin typeface="Calibri"/>
              </a:rPr>
              <a:t>#define PARTICLE_BITFIELD_LIGHTING_MODE_NONE	0x0U</a:t>
            </a:r>
          </a:p>
          <a:p>
            <a:pPr marL="0" indent="0">
              <a:spcBef>
                <a:spcPts val="1001"/>
              </a:spcBef>
              <a:buFont typeface="Arial" panose="020B0604020202020204" pitchFamily="34" charset="0"/>
              <a:buNone/>
              <a:tabLst>
                <a:tab pos="0" algn="l"/>
              </a:tabLst>
            </a:pPr>
            <a:r>
              <a:rPr lang="en-US" spc="-1" dirty="0">
                <a:solidFill>
                  <a:srgbClr val="000000"/>
                </a:solidFill>
                <a:latin typeface="Calibri"/>
              </a:rPr>
              <a:t>// Set if the particle emits light</a:t>
            </a:r>
          </a:p>
          <a:p>
            <a:pPr marL="0" indent="0">
              <a:spcBef>
                <a:spcPts val="1001"/>
              </a:spcBef>
              <a:buFont typeface="Arial" panose="020B0604020202020204" pitchFamily="34" charset="0"/>
              <a:buNone/>
              <a:tabLst>
                <a:tab pos="0" algn="l"/>
              </a:tabLst>
            </a:pPr>
            <a:r>
              <a:rPr lang="en-US" spc="-1" dirty="0">
                <a:solidFill>
                  <a:srgbClr val="000000"/>
                </a:solidFill>
                <a:latin typeface="Calibri"/>
              </a:rPr>
              <a:t>#define PARTICLE_BITFIELD_LIGHTING_MODE_LIGHT	0x2000000U</a:t>
            </a:r>
          </a:p>
          <a:p>
            <a:pPr marL="0" indent="0">
              <a:spcBef>
                <a:spcPts val="1001"/>
              </a:spcBef>
              <a:buFont typeface="Arial" panose="020B0604020202020204" pitchFamily="34" charset="0"/>
              <a:buNone/>
              <a:tabLst>
                <a:tab pos="0" algn="l"/>
              </a:tabLst>
            </a:pPr>
            <a:r>
              <a:rPr lang="en-US" spc="-1" dirty="0">
                <a:solidFill>
                  <a:srgbClr val="000000"/>
                </a:solidFill>
                <a:latin typeface="Calibri"/>
              </a:rPr>
              <a:t>// Set if the particle emits light and casts shadows</a:t>
            </a:r>
          </a:p>
          <a:p>
            <a:pPr marL="0" indent="0">
              <a:spcBef>
                <a:spcPts val="1001"/>
              </a:spcBef>
              <a:buFont typeface="Arial" panose="020B0604020202020204" pitchFamily="34" charset="0"/>
              <a:buNone/>
              <a:tabLst>
                <a:tab pos="0" algn="l"/>
              </a:tabLst>
            </a:pPr>
            <a:r>
              <a:rPr lang="en-US" spc="-1" dirty="0">
                <a:solidFill>
                  <a:srgbClr val="000000"/>
                </a:solidFill>
                <a:latin typeface="Calibri"/>
              </a:rPr>
              <a:t>#define PARTICLE_BITFIELD_LIGHTING_MODE_LIGHTNSHADOW	0x4000000U</a:t>
            </a:r>
          </a:p>
          <a:p>
            <a:pPr marL="0" indent="0">
              <a:spcBef>
                <a:spcPts val="1001"/>
              </a:spcBef>
              <a:buFont typeface="Arial" panose="020B0604020202020204" pitchFamily="34" charset="0"/>
              <a:buNone/>
              <a:tabLst>
                <a:tab pos="0" algn="l"/>
              </a:tabLst>
            </a:pPr>
            <a:endParaRPr lang="en-US" spc="-1" dirty="0">
              <a:solidFill>
                <a:srgbClr val="000000"/>
              </a:solidFill>
              <a:latin typeface="Calibri"/>
            </a:endParaRPr>
          </a:p>
          <a:p>
            <a:pPr marL="0" indent="0">
              <a:spcBef>
                <a:spcPts val="1001"/>
              </a:spcBef>
              <a:buFont typeface="Arial" panose="020B0604020202020204" pitchFamily="34" charset="0"/>
              <a:buNone/>
              <a:tabLst>
                <a:tab pos="0" algn="l"/>
              </a:tabLst>
            </a:pPr>
            <a:r>
              <a:rPr lang="en-US" spc="-1" dirty="0">
                <a:solidFill>
                  <a:srgbClr val="000000"/>
                </a:solidFill>
                <a:latin typeface="Calibri"/>
              </a:rPr>
              <a:t>// Set if the light of the particle is culled</a:t>
            </a:r>
          </a:p>
          <a:p>
            <a:pPr marL="0" indent="0">
              <a:spcBef>
                <a:spcPts val="1001"/>
              </a:spcBef>
              <a:buFont typeface="Arial" panose="020B0604020202020204" pitchFamily="34" charset="0"/>
              <a:buNone/>
              <a:tabLst>
                <a:tab pos="0" algn="l"/>
              </a:tabLst>
            </a:pPr>
            <a:r>
              <a:rPr lang="en-US" spc="-1" dirty="0">
                <a:solidFill>
                  <a:srgbClr val="000000"/>
                </a:solidFill>
                <a:latin typeface="Calibri"/>
              </a:rPr>
              <a:t>#define PARTICLE_BITFIELD_LIGHT_CULLED		0x8000000U</a:t>
            </a:r>
          </a:p>
          <a:p>
            <a:pPr>
              <a:spcBef>
                <a:spcPts val="1001"/>
              </a:spcBef>
              <a:tabLst>
                <a:tab pos="0" algn="l"/>
              </a:tabLst>
            </a:pPr>
            <a:endParaRPr lang="en-US" spc="-1" dirty="0">
              <a:solidFill>
                <a:srgbClr val="000000"/>
              </a:solidFill>
              <a:latin typeface="Calibri"/>
            </a:endParaRPr>
          </a:p>
        </p:txBody>
      </p:sp>
    </p:spTree>
    <p:extLst>
      <p:ext uri="{BB962C8B-B14F-4D97-AF65-F5344CB8AC3E}">
        <p14:creationId xmlns:p14="http://schemas.microsoft.com/office/powerpoint/2010/main" val="11710973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a:lnSpc>
                <a:spcPct val="90000"/>
              </a:lnSpc>
            </a:pPr>
            <a:r>
              <a:rPr lang="en-US" sz="4400" b="0" strike="noStrike" spc="-1">
                <a:solidFill>
                  <a:srgbClr val="000000"/>
                </a:solidFill>
                <a:latin typeface="Calibri Light"/>
              </a:rPr>
              <a:t>Implementation – Particle Culling</a:t>
            </a:r>
            <a:endParaRPr lang="en-US" sz="4400" b="0" strike="noStrike" spc="-1">
              <a:solidFill>
                <a:srgbClr val="000000"/>
              </a:solidFill>
              <a:latin typeface="Calibri"/>
            </a:endParaRPr>
          </a:p>
        </p:txBody>
      </p:sp>
      <p:sp>
        <p:nvSpPr>
          <p:cNvPr id="113" name="Content Placeholder 3"/>
          <p:cNvSpPr txBox="1"/>
          <p:nvPr/>
        </p:nvSpPr>
        <p:spPr>
          <a:xfrm>
            <a:off x="539262" y="1825560"/>
            <a:ext cx="10862658" cy="4350960"/>
          </a:xfrm>
          <a:prstGeom prst="rect">
            <a:avLst/>
          </a:prstGeom>
          <a:noFill/>
          <a:ln w="0">
            <a:noFill/>
          </a:ln>
        </p:spPr>
        <p:txBody>
          <a:bodyPr anchor="t">
            <a:normAutofit fontScale="96500"/>
          </a:bodyPr>
          <a:lstStyle/>
          <a:p>
            <a:pPr marL="432000" indent="-324000">
              <a:spcBef>
                <a:spcPts val="1417"/>
              </a:spcBef>
              <a:buClr>
                <a:srgbClr val="000000"/>
              </a:buClr>
              <a:buSzPct val="45000"/>
              <a:buFont typeface="Wingdings" charset="2"/>
              <a:buChar char=""/>
            </a:pPr>
            <a:r>
              <a:rPr lang="en-US" sz="2800" b="0" strike="noStrike" spc="-1" dirty="0">
                <a:solidFill>
                  <a:srgbClr val="000000"/>
                </a:solidFill>
                <a:latin typeface="Calibri"/>
              </a:rPr>
              <a:t>Cull particles</a:t>
            </a:r>
          </a:p>
          <a:p>
            <a:pPr marL="889200" lvl="1" indent="-324000">
              <a:spcBef>
                <a:spcPts val="1417"/>
              </a:spcBef>
              <a:buClr>
                <a:srgbClr val="000000"/>
              </a:buClr>
              <a:buSzPct val="45000"/>
              <a:buFont typeface="Wingdings" charset="2"/>
              <a:buChar char=""/>
            </a:pPr>
            <a:r>
              <a:rPr lang="en-US" sz="2800" spc="-1" dirty="0">
                <a:solidFill>
                  <a:srgbClr val="000000"/>
                </a:solidFill>
                <a:latin typeface="Calibri"/>
              </a:rPr>
              <a:t>Outside viewport or behind camera</a:t>
            </a:r>
          </a:p>
          <a:p>
            <a:pPr marL="889200" lvl="1" indent="-324000">
              <a:spcBef>
                <a:spcPts val="1417"/>
              </a:spcBef>
              <a:buClr>
                <a:srgbClr val="000000"/>
              </a:buClr>
              <a:buSzPct val="45000"/>
              <a:buFont typeface="Wingdings" charset="2"/>
              <a:buChar char=""/>
            </a:pPr>
            <a:r>
              <a:rPr lang="en-US" sz="2800" b="0" strike="noStrike" spc="-1" dirty="0">
                <a:solidFill>
                  <a:srgbClr val="000000"/>
                </a:solidFill>
                <a:latin typeface="Calibri"/>
              </a:rPr>
              <a:t>Far away</a:t>
            </a:r>
          </a:p>
          <a:p>
            <a:pPr marL="432000" indent="-324000">
              <a:spcBef>
                <a:spcPts val="1417"/>
              </a:spcBef>
              <a:buClr>
                <a:srgbClr val="000000"/>
              </a:buClr>
              <a:buSzPct val="45000"/>
              <a:buFont typeface="Wingdings" charset="2"/>
              <a:buChar char=""/>
            </a:pPr>
            <a:r>
              <a:rPr lang="en-US" sz="2800" spc="-1" dirty="0">
                <a:solidFill>
                  <a:srgbClr val="000000"/>
                </a:solidFill>
                <a:latin typeface="Calibri"/>
              </a:rPr>
              <a:t>Compute shader uses depth buffer to perform depth testing</a:t>
            </a:r>
            <a:endParaRPr lang="en-US" sz="2800" b="0" strike="noStrike" spc="-1" dirty="0">
              <a:solidFill>
                <a:srgbClr val="000000"/>
              </a:solidFill>
              <a:latin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a:lnSpc>
                <a:spcPct val="90000"/>
              </a:lnSpc>
            </a:pPr>
            <a:r>
              <a:rPr lang="en-US" sz="4400" b="0" strike="noStrike" spc="-1">
                <a:solidFill>
                  <a:srgbClr val="000000"/>
                </a:solidFill>
                <a:latin typeface="Calibri Light"/>
              </a:rPr>
              <a:t>Implementation – Emitting Light &amp; Shadows</a:t>
            </a:r>
            <a:endParaRPr lang="en-US" sz="4400" b="0" strike="noStrike" spc="-1">
              <a:solidFill>
                <a:srgbClr val="000000"/>
              </a:solidFill>
              <a:latin typeface="Calibri"/>
            </a:endParaRPr>
          </a:p>
        </p:txBody>
      </p:sp>
      <p:sp>
        <p:nvSpPr>
          <p:cNvPr id="115" name="PlaceHolder 2"/>
          <p:cNvSpPr>
            <a:spLocks noGrp="1"/>
          </p:cNvSpPr>
          <p:nvPr>
            <p:ph/>
          </p:nvPr>
        </p:nvSpPr>
        <p:spPr>
          <a:xfrm>
            <a:off x="838080" y="1825560"/>
            <a:ext cx="10515240" cy="4350960"/>
          </a:xfrm>
          <a:prstGeom prst="rect">
            <a:avLst/>
          </a:prstGeom>
          <a:noFill/>
          <a:ln w="0">
            <a:noFill/>
          </a:ln>
        </p:spPr>
        <p:txBody>
          <a:bodyPr anchor="t">
            <a:normAutofit fontScale="99500"/>
          </a:bodyPr>
          <a:lstStyle/>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This is integrated into the general light and shadow system of the VB renderer</a:t>
            </a:r>
            <a:br>
              <a:rPr dirty="0"/>
            </a:br>
            <a:r>
              <a:rPr lang="en-US" sz="2800" b="0" strike="noStrike" spc="-1" dirty="0">
                <a:solidFill>
                  <a:srgbClr val="000000"/>
                </a:solidFill>
                <a:latin typeface="Calibri"/>
              </a:rPr>
              <a:t>-&gt; it uses the same code path</a:t>
            </a:r>
          </a:p>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Bottleneck in shading is memory access, reads lots of buffers</a:t>
            </a:r>
          </a:p>
          <a:p>
            <a:pPr>
              <a:spcBef>
                <a:spcPts val="1001"/>
              </a:spcBef>
              <a:buClr>
                <a:srgbClr val="000000"/>
              </a:buClr>
              <a:buFont typeface="Arial"/>
              <a:buChar char="•"/>
            </a:pPr>
            <a:r>
              <a:rPr lang="en-US" spc="-1" dirty="0">
                <a:solidFill>
                  <a:srgbClr val="000000"/>
                </a:solidFill>
                <a:latin typeface="Calibri"/>
              </a:rPr>
              <a:t>Triangle filtering == removing for cube shadow maps</a:t>
            </a:r>
          </a:p>
          <a:p>
            <a:pPr lvl="1">
              <a:spcBef>
                <a:spcPts val="1001"/>
              </a:spcBef>
              <a:buClr>
                <a:srgbClr val="000000"/>
              </a:buClr>
              <a:buFont typeface="Arial"/>
              <a:buChar char="•"/>
            </a:pPr>
            <a:r>
              <a:rPr lang="en-US" b="0" strike="noStrike" spc="-1" dirty="0">
                <a:solidFill>
                  <a:srgbClr val="000000"/>
                </a:solidFill>
                <a:latin typeface="Calibri"/>
              </a:rPr>
              <a:t>The area of influence of a point light is used as a far plane to filter triangles</a:t>
            </a:r>
          </a:p>
          <a:p>
            <a:pPr lvl="1">
              <a:spcBef>
                <a:spcPts val="1001"/>
              </a:spcBef>
              <a:buClr>
                <a:srgbClr val="000000"/>
              </a:buClr>
              <a:buFont typeface="Arial"/>
              <a:buChar char="•"/>
            </a:pPr>
            <a:r>
              <a:rPr lang="en-US" spc="-1" dirty="0">
                <a:solidFill>
                  <a:srgbClr val="000000"/>
                </a:solidFill>
                <a:latin typeface="Calibri"/>
              </a:rPr>
              <a:t>Only triangles visible in all viewports are allowed “least common denominator”</a:t>
            </a:r>
            <a:endParaRPr lang="en-US" sz="2800" b="0" strike="noStrike" spc="-1" dirty="0">
              <a:solidFill>
                <a:srgbClr val="000000"/>
              </a:solidFill>
              <a:latin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a:lnSpc>
                <a:spcPct val="90000"/>
              </a:lnSpc>
            </a:pPr>
            <a:r>
              <a:rPr lang="en-US" sz="4400" b="0" strike="noStrike" spc="-1">
                <a:solidFill>
                  <a:srgbClr val="000000"/>
                </a:solidFill>
                <a:latin typeface="Calibri Light"/>
              </a:rPr>
              <a:t>Implementation – Particle Sorting</a:t>
            </a:r>
            <a:endParaRPr lang="en-US" sz="4400" b="0" strike="noStrike" spc="-1">
              <a:solidFill>
                <a:srgbClr val="000000"/>
              </a:solidFill>
              <a:latin typeface="Calibri"/>
            </a:endParaRPr>
          </a:p>
        </p:txBody>
      </p:sp>
      <p:sp>
        <p:nvSpPr>
          <p:cNvPr id="110" name="Content Placeholder 1"/>
          <p:cNvSpPr txBox="1"/>
          <p:nvPr/>
        </p:nvSpPr>
        <p:spPr>
          <a:xfrm>
            <a:off x="592015" y="1800000"/>
            <a:ext cx="10629905" cy="4350960"/>
          </a:xfrm>
          <a:prstGeom prst="rect">
            <a:avLst/>
          </a:prstGeom>
          <a:noFill/>
          <a:ln w="0">
            <a:noFill/>
          </a:ln>
        </p:spPr>
        <p:txBody>
          <a:bodyPr anchor="t">
            <a:normAutofit fontScale="98000"/>
          </a:bodyPr>
          <a:lstStyle/>
          <a:p>
            <a:pPr marL="432000" indent="-324000">
              <a:spcBef>
                <a:spcPts val="1417"/>
              </a:spcBef>
              <a:buClr>
                <a:srgbClr val="000000"/>
              </a:buClr>
              <a:buSzPct val="45000"/>
              <a:buFont typeface="Wingdings" charset="2"/>
              <a:buChar char=""/>
            </a:pPr>
            <a:r>
              <a:rPr lang="en-US" sz="2800" b="0" strike="noStrike" spc="-1" dirty="0">
                <a:solidFill>
                  <a:srgbClr val="000000"/>
                </a:solidFill>
                <a:latin typeface="Calibri"/>
              </a:rPr>
              <a:t>Particles are sorted depending on their type</a:t>
            </a:r>
            <a:r>
              <a:rPr lang="en-US" sz="2800" spc="-1" dirty="0">
                <a:solidFill>
                  <a:srgbClr val="000000"/>
                </a:solidFill>
                <a:latin typeface="Calibri"/>
              </a:rPr>
              <a:t>, </a:t>
            </a:r>
            <a:r>
              <a:rPr lang="en-US" sz="2800" b="0" strike="noStrike" spc="-1" dirty="0">
                <a:solidFill>
                  <a:srgbClr val="000000"/>
                </a:solidFill>
                <a:latin typeface="Calibri"/>
              </a:rPr>
              <a:t>for example: LIGHTNSHADOW, LIGHT, STANDARD</a:t>
            </a:r>
          </a:p>
          <a:p>
            <a:pPr marL="432000" indent="-324000">
              <a:spcBef>
                <a:spcPts val="1417"/>
              </a:spcBef>
              <a:buClr>
                <a:srgbClr val="000000"/>
              </a:buClr>
              <a:buSzPct val="45000"/>
              <a:buFont typeface="Wingdings" charset="2"/>
              <a:buChar char=""/>
            </a:pPr>
            <a:r>
              <a:rPr lang="en-US" sz="2800" b="0" strike="noStrike" spc="-1" dirty="0">
                <a:solidFill>
                  <a:srgbClr val="000000"/>
                </a:solidFill>
                <a:latin typeface="Calibri"/>
              </a:rPr>
              <a:t>Particle sets of the same type are allocated contiguously</a:t>
            </a:r>
          </a:p>
          <a:p>
            <a:pPr marL="432000" indent="-324000">
              <a:spcBef>
                <a:spcPts val="1417"/>
              </a:spcBef>
              <a:buClr>
                <a:srgbClr val="000000"/>
              </a:buClr>
              <a:buSzPct val="45000"/>
              <a:buFont typeface="Wingdings" charset="2"/>
              <a:buChar char=""/>
            </a:pPr>
            <a:r>
              <a:rPr lang="en-US" sz="2800" spc="-1" dirty="0">
                <a:solidFill>
                  <a:srgbClr val="000000"/>
                </a:solidFill>
                <a:latin typeface="Calibri"/>
              </a:rPr>
              <a:t>For lighting and shadows</a:t>
            </a:r>
            <a:r>
              <a:rPr lang="en-US" sz="2800" b="0" strike="noStrike" spc="-1" dirty="0">
                <a:solidFill>
                  <a:srgbClr val="000000"/>
                </a:solidFill>
                <a:latin typeface="Calibri"/>
              </a:rPr>
              <a:t>, we only bind the LIGHT and LIGHTNSHADOW parts of the buffer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a:lnSpc>
                <a:spcPct val="90000"/>
              </a:lnSpc>
            </a:pPr>
            <a:r>
              <a:rPr lang="en-US" sz="4400" b="0" strike="noStrike" spc="-1" dirty="0">
                <a:solidFill>
                  <a:srgbClr val="000000"/>
                </a:solidFill>
                <a:latin typeface="Calibri Light"/>
              </a:rPr>
              <a:t>The Forge Interactive </a:t>
            </a:r>
            <a:r>
              <a:rPr lang="en-US" sz="1800" b="0" strike="noStrike" spc="-1" dirty="0">
                <a:solidFill>
                  <a:srgbClr val="000000"/>
                </a:solidFill>
                <a:latin typeface="Calibri Light"/>
              </a:rPr>
              <a:t>(</a:t>
            </a:r>
            <a:r>
              <a:rPr lang="en-US" sz="1800" b="0" strike="noStrike" spc="-1" dirty="0">
                <a:solidFill>
                  <a:srgbClr val="000000"/>
                </a:solidFill>
                <a:latin typeface="Calibri Light"/>
                <a:hlinkClick r:id="rId2"/>
              </a:rPr>
              <a:t>https://theforge.dev/</a:t>
            </a:r>
            <a:r>
              <a:rPr lang="en-US" sz="1800" b="0" strike="noStrike" spc="-1" dirty="0">
                <a:solidFill>
                  <a:srgbClr val="000000"/>
                </a:solidFill>
                <a:latin typeface="Calibri Light"/>
              </a:rPr>
              <a:t>)</a:t>
            </a:r>
            <a:endParaRPr lang="en-US" sz="4400" b="0" strike="noStrike" spc="-1" dirty="0">
              <a:solidFill>
                <a:srgbClr val="000000"/>
              </a:solidFill>
              <a:latin typeface="Calibri"/>
            </a:endParaRPr>
          </a:p>
        </p:txBody>
      </p:sp>
      <p:sp>
        <p:nvSpPr>
          <p:cNvPr id="85" name="PlaceHolder 2"/>
          <p:cNvSpPr>
            <a:spLocks noGrp="1"/>
          </p:cNvSpPr>
          <p:nvPr>
            <p:ph/>
          </p:nvPr>
        </p:nvSpPr>
        <p:spPr>
          <a:xfrm>
            <a:off x="838080" y="1506415"/>
            <a:ext cx="10515240" cy="5351225"/>
          </a:xfrm>
          <a:prstGeom prst="rect">
            <a:avLst/>
          </a:prstGeom>
          <a:noFill/>
          <a:ln w="0">
            <a:noFill/>
          </a:ln>
        </p:spPr>
        <p:txBody>
          <a:bodyPr anchor="t">
            <a:normAutofit fontScale="77000" lnSpcReduction="20000"/>
          </a:bodyPr>
          <a:lstStyle/>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Founded in 2009</a:t>
            </a:r>
          </a:p>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Worked since then on the forefront of graphics development and on many AAA titles of the industry with companies like</a:t>
            </a:r>
          </a:p>
          <a:p>
            <a:pPr marL="685800" lvl="1" indent="-228600">
              <a:lnSpc>
                <a:spcPct val="90000"/>
              </a:lnSpc>
              <a:spcBef>
                <a:spcPts val="499"/>
              </a:spcBef>
              <a:buClr>
                <a:srgbClr val="000000"/>
              </a:buClr>
              <a:buFont typeface="Arial"/>
              <a:buChar char="•"/>
            </a:pPr>
            <a:r>
              <a:rPr lang="en-US" sz="2400" b="0" strike="noStrike" spc="-1" dirty="0">
                <a:solidFill>
                  <a:srgbClr val="000000"/>
                </a:solidFill>
                <a:latin typeface="Calibri"/>
              </a:rPr>
              <a:t>Dolby</a:t>
            </a:r>
          </a:p>
          <a:p>
            <a:pPr marL="685800" lvl="1" indent="-228600">
              <a:lnSpc>
                <a:spcPct val="90000"/>
              </a:lnSpc>
              <a:spcBef>
                <a:spcPts val="499"/>
              </a:spcBef>
              <a:buClr>
                <a:srgbClr val="000000"/>
              </a:buClr>
              <a:buFont typeface="Arial"/>
              <a:buChar char="•"/>
            </a:pPr>
            <a:r>
              <a:rPr lang="en-US" sz="2400" b="0" strike="noStrike" spc="-1" dirty="0">
                <a:solidFill>
                  <a:srgbClr val="000000"/>
                </a:solidFill>
                <a:latin typeface="Calibri"/>
              </a:rPr>
              <a:t>EA</a:t>
            </a:r>
          </a:p>
          <a:p>
            <a:pPr marL="685800" lvl="1" indent="-228600">
              <a:lnSpc>
                <a:spcPct val="90000"/>
              </a:lnSpc>
              <a:spcBef>
                <a:spcPts val="499"/>
              </a:spcBef>
              <a:buClr>
                <a:srgbClr val="000000"/>
              </a:buClr>
              <a:buFont typeface="Arial"/>
              <a:buChar char="•"/>
            </a:pPr>
            <a:r>
              <a:rPr lang="en-US" sz="2400" b="0" strike="noStrike" spc="-1" dirty="0">
                <a:solidFill>
                  <a:srgbClr val="000000"/>
                </a:solidFill>
                <a:latin typeface="Calibri"/>
              </a:rPr>
              <a:t>Activision</a:t>
            </a:r>
          </a:p>
          <a:p>
            <a:pPr marL="685800" lvl="1" indent="-228600">
              <a:lnSpc>
                <a:spcPct val="90000"/>
              </a:lnSpc>
              <a:spcBef>
                <a:spcPts val="499"/>
              </a:spcBef>
              <a:buClr>
                <a:srgbClr val="000000"/>
              </a:buClr>
              <a:buFont typeface="Arial"/>
              <a:buChar char="•"/>
            </a:pPr>
            <a:r>
              <a:rPr lang="en-US" sz="2400" b="0" strike="noStrike" spc="-1" dirty="0">
                <a:solidFill>
                  <a:srgbClr val="000000"/>
                </a:solidFill>
                <a:latin typeface="Calibri"/>
              </a:rPr>
              <a:t>Microsoft</a:t>
            </a:r>
          </a:p>
          <a:p>
            <a:pPr marL="685800" lvl="1" indent="-228600">
              <a:lnSpc>
                <a:spcPct val="90000"/>
              </a:lnSpc>
              <a:spcBef>
                <a:spcPts val="499"/>
              </a:spcBef>
              <a:buClr>
                <a:srgbClr val="000000"/>
              </a:buClr>
              <a:buFont typeface="Arial"/>
              <a:buChar char="•"/>
            </a:pPr>
            <a:r>
              <a:rPr lang="en-US" sz="2400" b="0" strike="noStrike" spc="-1" dirty="0">
                <a:solidFill>
                  <a:srgbClr val="000000"/>
                </a:solidFill>
                <a:latin typeface="Calibri"/>
              </a:rPr>
              <a:t>Google</a:t>
            </a:r>
          </a:p>
          <a:p>
            <a:pPr marL="685800" lvl="1" indent="-228600">
              <a:lnSpc>
                <a:spcPct val="90000"/>
              </a:lnSpc>
              <a:spcBef>
                <a:spcPts val="499"/>
              </a:spcBef>
              <a:buClr>
                <a:srgbClr val="000000"/>
              </a:buClr>
              <a:buFont typeface="Arial"/>
              <a:buChar char="•"/>
            </a:pPr>
            <a:r>
              <a:rPr lang="en-US" sz="2400" b="0" strike="noStrike" spc="-1" dirty="0">
                <a:solidFill>
                  <a:srgbClr val="000000"/>
                </a:solidFill>
                <a:latin typeface="Calibri"/>
              </a:rPr>
              <a:t>Amazon</a:t>
            </a:r>
          </a:p>
          <a:p>
            <a:pPr marL="685800" lvl="1" indent="-228600">
              <a:lnSpc>
                <a:spcPct val="90000"/>
              </a:lnSpc>
              <a:spcBef>
                <a:spcPts val="499"/>
              </a:spcBef>
              <a:buClr>
                <a:srgbClr val="000000"/>
              </a:buClr>
              <a:buFont typeface="Arial"/>
              <a:buChar char="•"/>
            </a:pPr>
            <a:r>
              <a:rPr lang="en-US" sz="2400" b="0" strike="noStrike" spc="-1" dirty="0">
                <a:solidFill>
                  <a:srgbClr val="000000"/>
                </a:solidFill>
                <a:latin typeface="Calibri"/>
              </a:rPr>
              <a:t>Bungie</a:t>
            </a:r>
          </a:p>
          <a:p>
            <a:pPr marL="685800" lvl="1" indent="-228600">
              <a:lnSpc>
                <a:spcPct val="90000"/>
              </a:lnSpc>
              <a:spcBef>
                <a:spcPts val="499"/>
              </a:spcBef>
              <a:buClr>
                <a:srgbClr val="000000"/>
              </a:buClr>
              <a:buFont typeface="Arial"/>
              <a:buChar char="•"/>
            </a:pPr>
            <a:r>
              <a:rPr lang="en-US" sz="2400" b="0" strike="noStrike" spc="-1" dirty="0">
                <a:solidFill>
                  <a:srgbClr val="000000"/>
                </a:solidFill>
                <a:latin typeface="Calibri"/>
              </a:rPr>
              <a:t>Meta / Facebook / Oculus</a:t>
            </a:r>
          </a:p>
          <a:p>
            <a:pPr marL="685800" lvl="1" indent="-228600">
              <a:lnSpc>
                <a:spcPct val="90000"/>
              </a:lnSpc>
              <a:spcBef>
                <a:spcPts val="499"/>
              </a:spcBef>
              <a:buClr>
                <a:srgbClr val="000000"/>
              </a:buClr>
              <a:buFont typeface="Arial"/>
              <a:buChar char="•"/>
            </a:pPr>
            <a:r>
              <a:rPr lang="en-US" sz="2400" b="0" strike="noStrike" spc="-1" dirty="0">
                <a:solidFill>
                  <a:srgbClr val="000000"/>
                </a:solidFill>
                <a:latin typeface="Calibri"/>
              </a:rPr>
              <a:t>Qualcomm</a:t>
            </a:r>
          </a:p>
          <a:p>
            <a:pPr marL="685800" lvl="1" indent="-228600">
              <a:lnSpc>
                <a:spcPct val="90000"/>
              </a:lnSpc>
              <a:spcBef>
                <a:spcPts val="499"/>
              </a:spcBef>
              <a:buClr>
                <a:srgbClr val="000000"/>
              </a:buClr>
              <a:buFont typeface="Arial"/>
              <a:buChar char="•"/>
            </a:pPr>
            <a:r>
              <a:rPr lang="en-US" sz="2400" b="0" strike="noStrike" spc="-1" dirty="0">
                <a:solidFill>
                  <a:srgbClr val="000000"/>
                </a:solidFill>
                <a:latin typeface="Calibri"/>
              </a:rPr>
              <a:t>Intel</a:t>
            </a:r>
          </a:p>
          <a:p>
            <a:pPr marL="685800" lvl="1" indent="-228600">
              <a:lnSpc>
                <a:spcPct val="90000"/>
              </a:lnSpc>
              <a:spcBef>
                <a:spcPts val="499"/>
              </a:spcBef>
              <a:buClr>
                <a:srgbClr val="000000"/>
              </a:buClr>
              <a:buFont typeface="Arial"/>
              <a:buChar char="•"/>
            </a:pPr>
            <a:r>
              <a:rPr lang="en-US" sz="2400" b="0" strike="noStrike" spc="-1" dirty="0">
                <a:solidFill>
                  <a:srgbClr val="000000"/>
                </a:solidFill>
                <a:latin typeface="Calibri"/>
              </a:rPr>
              <a:t>AMD</a:t>
            </a:r>
          </a:p>
          <a:p>
            <a:pPr marL="685800" lvl="1" indent="-228600">
              <a:lnSpc>
                <a:spcPct val="90000"/>
              </a:lnSpc>
              <a:spcBef>
                <a:spcPts val="499"/>
              </a:spcBef>
              <a:buClr>
                <a:srgbClr val="000000"/>
              </a:buClr>
              <a:buFont typeface="Arial"/>
              <a:buChar char="•"/>
            </a:pPr>
            <a:r>
              <a:rPr lang="en-US" sz="2400" b="0" strike="noStrike" spc="-1" dirty="0" err="1">
                <a:solidFill>
                  <a:srgbClr val="000000"/>
                </a:solidFill>
                <a:latin typeface="Calibri"/>
              </a:rPr>
              <a:t>Hypixel</a:t>
            </a:r>
            <a:endParaRPr lang="en-US" sz="2400" b="0" strike="noStrike" spc="-1" dirty="0">
              <a:solidFill>
                <a:srgbClr val="000000"/>
              </a:solidFill>
              <a:latin typeface="Calibri"/>
            </a:endParaRPr>
          </a:p>
          <a:p>
            <a:pPr marL="685800" lvl="1" indent="-228600">
              <a:lnSpc>
                <a:spcPct val="90000"/>
              </a:lnSpc>
              <a:spcBef>
                <a:spcPts val="499"/>
              </a:spcBef>
              <a:buClr>
                <a:srgbClr val="000000"/>
              </a:buClr>
              <a:buFont typeface="Arial"/>
              <a:buChar char="•"/>
            </a:pPr>
            <a:r>
              <a:rPr lang="en-US" sz="2400" b="0" strike="noStrike" spc="-1" dirty="0">
                <a:solidFill>
                  <a:srgbClr val="000000"/>
                </a:solidFill>
                <a:latin typeface="Calibri"/>
              </a:rPr>
              <a:t>id Software</a:t>
            </a:r>
          </a:p>
          <a:p>
            <a:pPr marL="685800" lvl="1" indent="-228600">
              <a:lnSpc>
                <a:spcPct val="90000"/>
              </a:lnSpc>
              <a:spcBef>
                <a:spcPts val="499"/>
              </a:spcBef>
              <a:buClr>
                <a:srgbClr val="000000"/>
              </a:buClr>
              <a:buFont typeface="Arial"/>
              <a:buChar char="•"/>
            </a:pPr>
            <a:r>
              <a:rPr lang="en-US" sz="2400" b="0" strike="noStrike" spc="-1" dirty="0">
                <a:solidFill>
                  <a:srgbClr val="000000"/>
                </a:solidFill>
                <a:latin typeface="Calibri"/>
              </a:rPr>
              <a:t>Crystal Dynamics </a:t>
            </a:r>
          </a:p>
          <a:p>
            <a:pPr marL="685800" lvl="1" indent="-228600">
              <a:lnSpc>
                <a:spcPct val="90000"/>
              </a:lnSpc>
              <a:spcBef>
                <a:spcPts val="499"/>
              </a:spcBef>
              <a:buClr>
                <a:srgbClr val="000000"/>
              </a:buClr>
              <a:buFont typeface="Arial"/>
              <a:buChar char="•"/>
            </a:pPr>
            <a:r>
              <a:rPr lang="en-US" sz="2400" b="0" strike="noStrike" spc="-1" dirty="0">
                <a:solidFill>
                  <a:srgbClr val="000000"/>
                </a:solidFill>
                <a:latin typeface="Calibri"/>
              </a:rPr>
              <a:t>Epic</a:t>
            </a:r>
          </a:p>
          <a:p>
            <a:pPr marL="685800" lvl="1" indent="-228600">
              <a:lnSpc>
                <a:spcPct val="90000"/>
              </a:lnSpc>
              <a:spcBef>
                <a:spcPts val="499"/>
              </a:spcBef>
              <a:buClr>
                <a:srgbClr val="000000"/>
              </a:buClr>
              <a:buFont typeface="Arial"/>
              <a:buChar char="•"/>
            </a:pPr>
            <a:r>
              <a:rPr lang="en-US" sz="2400" b="0" strike="noStrike" spc="-1" dirty="0">
                <a:solidFill>
                  <a:srgbClr val="000000"/>
                </a:solidFill>
                <a:latin typeface="Calibri"/>
              </a:rPr>
              <a:t>Supergiant Games</a:t>
            </a:r>
          </a:p>
          <a:p>
            <a:pPr marL="685800" lvl="1" indent="-228600">
              <a:lnSpc>
                <a:spcPct val="90000"/>
              </a:lnSpc>
              <a:spcBef>
                <a:spcPts val="499"/>
              </a:spcBef>
              <a:buClr>
                <a:srgbClr val="000000"/>
              </a:buClr>
              <a:buFont typeface="Arial"/>
              <a:buChar char="•"/>
            </a:pPr>
            <a:r>
              <a:rPr lang="en-US" sz="2400" b="0" strike="noStrike" spc="-1" dirty="0">
                <a:solidFill>
                  <a:srgbClr val="000000"/>
                </a:solidFill>
                <a:latin typeface="Calibri"/>
              </a:rPr>
              <a:t>And many others …</a:t>
            </a:r>
          </a:p>
          <a:p>
            <a:pPr>
              <a:lnSpc>
                <a:spcPct val="90000"/>
              </a:lnSpc>
              <a:spcBef>
                <a:spcPts val="1001"/>
              </a:spcBef>
            </a:pPr>
            <a:endParaRPr lang="en-US" sz="2400" b="0" strike="noStrike" spc="-1" dirty="0">
              <a:solidFill>
                <a:srgbClr val="000000"/>
              </a:solidFill>
              <a:latin typeface="Calibri"/>
            </a:endParaRPr>
          </a:p>
        </p:txBody>
      </p:sp>
      <p:sp>
        <p:nvSpPr>
          <p:cNvPr id="2" name="사각형: 둥근 모서리 2">
            <a:extLst>
              <a:ext uri="{FF2B5EF4-FFF2-40B4-BE49-F238E27FC236}">
                <a16:creationId xmlns:a16="http://schemas.microsoft.com/office/drawing/2014/main" id="{6144CF14-638F-5F1E-0990-980FD5C7A3B7}"/>
              </a:ext>
            </a:extLst>
          </p:cNvPr>
          <p:cNvSpPr/>
          <p:nvPr/>
        </p:nvSpPr>
        <p:spPr>
          <a:xfrm>
            <a:off x="8645649" y="2569791"/>
            <a:ext cx="1893240" cy="2481480"/>
          </a:xfrm>
          <a:prstGeom prst="roundRect">
            <a:avLst>
              <a:gd name="adj" fmla="val 16667"/>
            </a:avLst>
          </a:prstGeom>
          <a:solidFill>
            <a:schemeClr val="bg2">
              <a:lumMod val="50000"/>
            </a:schemeClr>
          </a:solidFill>
          <a:ln w="25400">
            <a:solidFill>
              <a:srgbClr val="E7E6E6">
                <a:lumMod val="50000"/>
              </a:srgbClr>
            </a:solidFill>
            <a:round/>
          </a:ln>
        </p:spPr>
        <p:style>
          <a:lnRef idx="0">
            <a:scrgbClr r="0" g="0" b="0"/>
          </a:lnRef>
          <a:fillRef idx="0">
            <a:scrgbClr r="0" g="0" b="0"/>
          </a:fillRef>
          <a:effectRef idx="0">
            <a:scrgbClr r="0" g="0" b="0"/>
          </a:effectRef>
          <a:fontRef idx="minor"/>
        </p:style>
        <p:txBody>
          <a:bodyPr/>
          <a:lstStyle/>
          <a:p>
            <a:endParaRPr lang="en-US"/>
          </a:p>
        </p:txBody>
      </p:sp>
      <p:pic>
        <p:nvPicPr>
          <p:cNvPr id="3" name="Picture 7" descr="C:/Users/Minjung/AppData/Roaming/PolarisOffice/ETemp/6952_9356904/image6.png">
            <a:extLst>
              <a:ext uri="{FF2B5EF4-FFF2-40B4-BE49-F238E27FC236}">
                <a16:creationId xmlns:a16="http://schemas.microsoft.com/office/drawing/2014/main" id="{E413A58D-496F-8EF3-21E6-4AA4D1BB35B2}"/>
              </a:ext>
            </a:extLst>
          </p:cNvPr>
          <p:cNvPicPr/>
          <p:nvPr/>
        </p:nvPicPr>
        <p:blipFill>
          <a:blip r:embed="rId3"/>
          <a:stretch/>
        </p:blipFill>
        <p:spPr>
          <a:xfrm>
            <a:off x="8711889" y="2615151"/>
            <a:ext cx="1797120" cy="2379960"/>
          </a:xfrm>
          <a:prstGeom prst="rect">
            <a:avLst/>
          </a:prstGeom>
          <a:ln w="0">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additive="repl">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a:lnSpc>
                <a:spcPct val="90000"/>
              </a:lnSpc>
            </a:pPr>
            <a:r>
              <a:rPr lang="en-US" sz="4400" b="0" strike="noStrike" spc="-1">
                <a:solidFill>
                  <a:srgbClr val="000000"/>
                </a:solidFill>
                <a:latin typeface="Calibri Light"/>
              </a:rPr>
              <a:t>Implementation – Flocking / AI</a:t>
            </a:r>
            <a:endParaRPr lang="en-US" sz="4400" b="0" strike="noStrike" spc="-1">
              <a:solidFill>
                <a:srgbClr val="000000"/>
              </a:solidFill>
              <a:latin typeface="Calibri"/>
            </a:endParaRPr>
          </a:p>
        </p:txBody>
      </p:sp>
      <p:sp>
        <p:nvSpPr>
          <p:cNvPr id="117" name="PlaceHolder 2"/>
          <p:cNvSpPr>
            <a:spLocks noGrp="1"/>
          </p:cNvSpPr>
          <p:nvPr>
            <p:ph/>
          </p:nvPr>
        </p:nvSpPr>
        <p:spPr>
          <a:xfrm>
            <a:off x="360000" y="1825560"/>
            <a:ext cx="10993320" cy="4350960"/>
          </a:xfrm>
          <a:prstGeom prst="rect">
            <a:avLst/>
          </a:prstGeom>
          <a:noFill/>
          <a:ln w="0">
            <a:noFill/>
          </a:ln>
        </p:spPr>
        <p:txBody>
          <a:bodyPr anchor="t">
            <a:normAutofit fontScale="93000"/>
          </a:bodyPr>
          <a:lstStyle/>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For the purpose of this demo we use the Boyd flocking algorithm to mimic a Firefly swarm</a:t>
            </a:r>
          </a:p>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We take advantage of group shared memory to store average position and average velocity of particles in the same group without having to compare them by doing O(n^2) reads</a:t>
            </a:r>
          </a:p>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Movement is described as a sum of forces: seek (towards a target), flee (from a point), separate (from particles that are too close), align (to the average velocity), cohesion (towards the average position) and avoid (particles that are too close)</a:t>
            </a:r>
          </a:p>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The strength of forces is packed to save space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a:lnSpc>
                <a:spcPct val="90000"/>
              </a:lnSpc>
            </a:pPr>
            <a:r>
              <a:rPr lang="en-US" sz="4400" b="0" strike="noStrike" spc="-1">
                <a:solidFill>
                  <a:srgbClr val="000000"/>
                </a:solidFill>
                <a:latin typeface="Calibri Light"/>
              </a:rPr>
              <a:t>Implementation – Particle Rasterization</a:t>
            </a:r>
            <a:endParaRPr lang="en-US" sz="4400" b="0" strike="noStrike" spc="-1">
              <a:solidFill>
                <a:srgbClr val="000000"/>
              </a:solidFill>
              <a:latin typeface="Calibri"/>
            </a:endParaRPr>
          </a:p>
        </p:txBody>
      </p:sp>
      <p:sp>
        <p:nvSpPr>
          <p:cNvPr id="120" name="PlaceHolder 2"/>
          <p:cNvSpPr>
            <a:spLocks noGrp="1"/>
          </p:cNvSpPr>
          <p:nvPr>
            <p:ph/>
          </p:nvPr>
        </p:nvSpPr>
        <p:spPr>
          <a:xfrm>
            <a:off x="838080" y="1825560"/>
            <a:ext cx="10515240" cy="4350960"/>
          </a:xfrm>
          <a:prstGeom prst="rect">
            <a:avLst/>
          </a:prstGeom>
          <a:noFill/>
          <a:ln w="0">
            <a:noFill/>
          </a:ln>
        </p:spPr>
        <p:txBody>
          <a:bodyPr anchor="t">
            <a:normAutofit/>
          </a:bodyPr>
          <a:lstStyle/>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Because many particles are just quads, we built a simpler rasterizer</a:t>
            </a:r>
            <a:br>
              <a:rPr lang="en-US" sz="2800" b="0" strike="noStrike" spc="-1" dirty="0">
                <a:solidFill>
                  <a:srgbClr val="000000"/>
                </a:solidFill>
                <a:latin typeface="Calibri"/>
              </a:rPr>
            </a:br>
            <a:r>
              <a:rPr lang="en-US" sz="2800" b="0" strike="noStrike" spc="-1" dirty="0">
                <a:solidFill>
                  <a:srgbClr val="000000"/>
                </a:solidFill>
                <a:latin typeface="Calibri"/>
              </a:rPr>
              <a:t>-&gt; optional can switch on and off to see performance</a:t>
            </a:r>
          </a:p>
          <a:p>
            <a:pPr marL="228600" indent="-228600">
              <a:lnSpc>
                <a:spcPct val="90000"/>
              </a:lnSpc>
              <a:spcBef>
                <a:spcPts val="1001"/>
              </a:spcBef>
              <a:buClr>
                <a:srgbClr val="000000"/>
              </a:buClr>
              <a:buFont typeface="Arial"/>
              <a:buChar char="•"/>
            </a:pPr>
            <a:r>
              <a:rPr lang="en-US" spc="-1" dirty="0">
                <a:solidFill>
                  <a:srgbClr val="000000"/>
                </a:solidFill>
                <a:latin typeface="Calibri"/>
              </a:rPr>
              <a:t>In this demo we simplified rasterization to only computing the box in screen space and fill it with the particle color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a:lnSpc>
                <a:spcPct val="90000"/>
              </a:lnSpc>
            </a:pPr>
            <a:r>
              <a:rPr lang="en-US" sz="4400" b="0" strike="noStrike" spc="-1" dirty="0">
                <a:solidFill>
                  <a:srgbClr val="000000"/>
                </a:solidFill>
                <a:latin typeface="Calibri Light"/>
              </a:rPr>
              <a:t>Summary</a:t>
            </a:r>
            <a:endParaRPr lang="en-US" sz="4400" b="0" strike="noStrike" spc="-1" dirty="0">
              <a:solidFill>
                <a:srgbClr val="000000"/>
              </a:solidFill>
              <a:latin typeface="Calibri"/>
            </a:endParaRPr>
          </a:p>
        </p:txBody>
      </p:sp>
      <p:sp>
        <p:nvSpPr>
          <p:cNvPr id="120" name="PlaceHolder 2"/>
          <p:cNvSpPr>
            <a:spLocks noGrp="1"/>
          </p:cNvSpPr>
          <p:nvPr>
            <p:ph/>
          </p:nvPr>
        </p:nvSpPr>
        <p:spPr>
          <a:xfrm>
            <a:off x="838080" y="1825560"/>
            <a:ext cx="10515240" cy="4350960"/>
          </a:xfrm>
          <a:prstGeom prst="rect">
            <a:avLst/>
          </a:prstGeom>
          <a:noFill/>
          <a:ln w="0">
            <a:noFill/>
          </a:ln>
        </p:spPr>
        <p:txBody>
          <a:bodyPr anchor="t">
            <a:normAutofit lnSpcReduction="10000"/>
          </a:bodyPr>
          <a:lstStyle/>
          <a:p>
            <a:pPr marL="228600" indent="-228600">
              <a:lnSpc>
                <a:spcPct val="90000"/>
              </a:lnSpc>
              <a:spcBef>
                <a:spcPts val="1001"/>
              </a:spcBef>
              <a:buClr>
                <a:srgbClr val="000000"/>
              </a:buClr>
              <a:buFont typeface="Arial"/>
              <a:buChar char="•"/>
            </a:pPr>
            <a:r>
              <a:rPr lang="en-US" spc="-1" dirty="0">
                <a:solidFill>
                  <a:srgbClr val="000000"/>
                </a:solidFill>
                <a:latin typeface="Calibri"/>
              </a:rPr>
              <a:t>Executing all operations on the GPU without many interactions with the CPU increases performance</a:t>
            </a:r>
            <a:br>
              <a:rPr lang="en-US" spc="-1" dirty="0">
                <a:solidFill>
                  <a:srgbClr val="000000"/>
                </a:solidFill>
                <a:latin typeface="Calibri"/>
              </a:rPr>
            </a:br>
            <a:r>
              <a:rPr lang="en-US" spc="-1" dirty="0">
                <a:solidFill>
                  <a:srgbClr val="000000"/>
                </a:solidFill>
                <a:latin typeface="Calibri"/>
              </a:rPr>
              <a:t>-&gt; GPU Driven rendering … we know this since a long time</a:t>
            </a:r>
            <a:endParaRPr lang="en-US" sz="2800" b="0" strike="noStrike" spc="-1" dirty="0">
              <a:solidFill>
                <a:srgbClr val="000000"/>
              </a:solidFill>
              <a:latin typeface="Calibri"/>
            </a:endParaRPr>
          </a:p>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Reducing the number of memory reads/writes of a large dataset in a buffer can be achieved by having a compute shader that performs all tasks in one go</a:t>
            </a:r>
            <a:br>
              <a:rPr lang="en-US" sz="2800" b="0" strike="noStrike" spc="-1" dirty="0">
                <a:solidFill>
                  <a:srgbClr val="000000"/>
                </a:solidFill>
                <a:latin typeface="Calibri"/>
              </a:rPr>
            </a:br>
            <a:r>
              <a:rPr lang="en-US" sz="2800" b="0" strike="noStrike" spc="-1" dirty="0">
                <a:solidFill>
                  <a:srgbClr val="000000"/>
                </a:solidFill>
                <a:latin typeface="Calibri"/>
              </a:rPr>
              <a:t>-&gt; in other words the goal is to have one read / write and the cost of this one read / write will cover the cost of a lot of arithmetic instructions </a:t>
            </a:r>
            <a:br>
              <a:rPr lang="en-US" sz="2800" b="0" strike="noStrike" spc="-1" dirty="0">
                <a:solidFill>
                  <a:srgbClr val="000000"/>
                </a:solidFill>
                <a:latin typeface="Calibri"/>
              </a:rPr>
            </a:br>
            <a:r>
              <a:rPr lang="en-US" sz="2800" b="0" strike="noStrike" spc="-1" dirty="0">
                <a:solidFill>
                  <a:srgbClr val="000000"/>
                </a:solidFill>
                <a:latin typeface="Calibri"/>
              </a:rPr>
              <a:t>-&gt; even redundant arithmetic instructions will be cheaper than any memory interaction with a buffer like this</a:t>
            </a:r>
          </a:p>
        </p:txBody>
      </p:sp>
    </p:spTree>
    <p:extLst>
      <p:ext uri="{BB962C8B-B14F-4D97-AF65-F5344CB8AC3E}">
        <p14:creationId xmlns:p14="http://schemas.microsoft.com/office/powerpoint/2010/main" val="2027067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a:lnSpc>
                <a:spcPct val="90000"/>
              </a:lnSpc>
            </a:pPr>
            <a:r>
              <a:rPr lang="en-US" sz="4400" b="0" strike="noStrike" spc="-1" dirty="0">
                <a:solidFill>
                  <a:srgbClr val="000000"/>
                </a:solidFill>
                <a:latin typeface="Calibri Light"/>
              </a:rPr>
              <a:t>Future Development</a:t>
            </a:r>
            <a:endParaRPr lang="en-US" sz="4400" b="0" strike="noStrike" spc="-1" dirty="0">
              <a:solidFill>
                <a:srgbClr val="000000"/>
              </a:solidFill>
              <a:latin typeface="Calibri"/>
            </a:endParaRPr>
          </a:p>
        </p:txBody>
      </p:sp>
      <p:sp>
        <p:nvSpPr>
          <p:cNvPr id="120" name="PlaceHolder 2"/>
          <p:cNvSpPr>
            <a:spLocks noGrp="1"/>
          </p:cNvSpPr>
          <p:nvPr>
            <p:ph/>
          </p:nvPr>
        </p:nvSpPr>
        <p:spPr>
          <a:xfrm>
            <a:off x="838080" y="1825560"/>
            <a:ext cx="10515240" cy="4350960"/>
          </a:xfrm>
          <a:prstGeom prst="rect">
            <a:avLst/>
          </a:prstGeom>
          <a:noFill/>
          <a:ln w="0">
            <a:noFill/>
          </a:ln>
        </p:spPr>
        <p:txBody>
          <a:bodyPr anchor="t">
            <a:normAutofit/>
          </a:bodyPr>
          <a:lstStyle/>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We are still trying to settle on a sorting algorithm</a:t>
            </a:r>
          </a:p>
          <a:p>
            <a:pPr marL="228600" indent="-228600">
              <a:lnSpc>
                <a:spcPct val="90000"/>
              </a:lnSpc>
              <a:spcBef>
                <a:spcPts val="1001"/>
              </a:spcBef>
              <a:buClr>
                <a:srgbClr val="000000"/>
              </a:buClr>
              <a:buFont typeface="Arial"/>
              <a:buChar char="•"/>
            </a:pPr>
            <a:r>
              <a:rPr lang="en-US" spc="-1" dirty="0">
                <a:solidFill>
                  <a:srgbClr val="000000"/>
                </a:solidFill>
                <a:latin typeface="Calibri"/>
              </a:rPr>
              <a:t>We know that we can pack more data into TGSM but using </a:t>
            </a:r>
            <a:r>
              <a:rPr lang="en-US" spc="-1" dirty="0" err="1">
                <a:solidFill>
                  <a:srgbClr val="000000"/>
                </a:solidFill>
                <a:latin typeface="Calibri"/>
              </a:rPr>
              <a:t>VK_AMD_shader_info</a:t>
            </a:r>
            <a:r>
              <a:rPr lang="en-US" spc="-1" dirty="0">
                <a:solidFill>
                  <a:srgbClr val="000000"/>
                </a:solidFill>
                <a:latin typeface="Calibri"/>
              </a:rPr>
              <a:t> doesn’t show a lack of VGPR or SGPR … so no occupancy problem so far</a:t>
            </a:r>
          </a:p>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For the 10000 lights, we have an optimization in the Visibility Buffer code in the “other” research project that we have to bring over</a:t>
            </a:r>
            <a:br>
              <a:rPr lang="en-US" sz="2800" b="0" strike="noStrike" spc="-1" dirty="0">
                <a:solidFill>
                  <a:srgbClr val="000000"/>
                </a:solidFill>
                <a:latin typeface="Calibri"/>
              </a:rPr>
            </a:br>
            <a:r>
              <a:rPr lang="en-US" sz="2800" b="0" strike="noStrike" spc="-1" dirty="0">
                <a:solidFill>
                  <a:srgbClr val="000000"/>
                </a:solidFill>
                <a:latin typeface="Calibri"/>
              </a:rPr>
              <a:t>-&gt; we will be aiming to increase that number substantially</a:t>
            </a:r>
          </a:p>
          <a:p>
            <a:pPr marL="228600" indent="-228600">
              <a:lnSpc>
                <a:spcPct val="90000"/>
              </a:lnSpc>
              <a:spcBef>
                <a:spcPts val="1001"/>
              </a:spcBef>
              <a:buClr>
                <a:srgbClr val="000000"/>
              </a:buClr>
              <a:buFont typeface="Arial"/>
              <a:buChar char="•"/>
            </a:pPr>
            <a:r>
              <a:rPr lang="en-US" spc="-1" dirty="0">
                <a:solidFill>
                  <a:srgbClr val="000000"/>
                </a:solidFill>
                <a:latin typeface="Calibri"/>
              </a:rPr>
              <a:t>For the one cube shadow map … that is too low … this is just work in progress … we showed demos with 256 cube shadow maps in 2009 … so we will be looking into that too</a:t>
            </a:r>
            <a:endParaRPr lang="en-US" sz="2800" b="0" strike="noStrike" spc="-1" dirty="0">
              <a:solidFill>
                <a:srgbClr val="000000"/>
              </a:solidFill>
              <a:latin typeface="Calibri"/>
            </a:endParaRPr>
          </a:p>
          <a:p>
            <a:pPr marL="228600" indent="-228600">
              <a:lnSpc>
                <a:spcPct val="90000"/>
              </a:lnSpc>
              <a:spcBef>
                <a:spcPts val="1001"/>
              </a:spcBef>
              <a:buClr>
                <a:srgbClr val="000000"/>
              </a:buClr>
              <a:buFont typeface="Arial"/>
              <a:buChar char="•"/>
            </a:pPr>
            <a:endParaRPr lang="en-US" sz="2800" b="0" strike="noStrike" spc="-1" dirty="0">
              <a:solidFill>
                <a:srgbClr val="000000"/>
              </a:solidFill>
              <a:latin typeface="Calibri"/>
            </a:endParaRPr>
          </a:p>
          <a:p>
            <a:pPr marL="228600" indent="-228600">
              <a:lnSpc>
                <a:spcPct val="90000"/>
              </a:lnSpc>
              <a:spcBef>
                <a:spcPts val="1001"/>
              </a:spcBef>
              <a:buClr>
                <a:srgbClr val="000000"/>
              </a:buClr>
              <a:buFont typeface="Arial"/>
              <a:buChar char="•"/>
            </a:pPr>
            <a:endParaRPr lang="en-US" sz="2800" b="0" strike="noStrike" spc="-1" dirty="0">
              <a:solidFill>
                <a:srgbClr val="000000"/>
              </a:solidFill>
              <a:latin typeface="Calibri"/>
            </a:endParaRPr>
          </a:p>
        </p:txBody>
      </p:sp>
    </p:spTree>
    <p:extLst>
      <p:ext uri="{BB962C8B-B14F-4D97-AF65-F5344CB8AC3E}">
        <p14:creationId xmlns:p14="http://schemas.microsoft.com/office/powerpoint/2010/main" val="2101774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a:lnSpc>
                <a:spcPct val="90000"/>
              </a:lnSpc>
            </a:pPr>
            <a:r>
              <a:rPr lang="en-US" sz="4400" b="0" strike="noStrike" spc="-1" dirty="0">
                <a:solidFill>
                  <a:srgbClr val="000000"/>
                </a:solidFill>
                <a:latin typeface="Calibri Light"/>
              </a:rPr>
              <a:t>Contact</a:t>
            </a:r>
            <a:endParaRPr lang="en-US" sz="4400" b="0" strike="noStrike" spc="-1" dirty="0">
              <a:solidFill>
                <a:srgbClr val="000000"/>
              </a:solidFill>
              <a:latin typeface="Calibri"/>
            </a:endParaRPr>
          </a:p>
        </p:txBody>
      </p:sp>
      <p:sp>
        <p:nvSpPr>
          <p:cNvPr id="120" name="PlaceHolder 2"/>
          <p:cNvSpPr>
            <a:spLocks noGrp="1"/>
          </p:cNvSpPr>
          <p:nvPr>
            <p:ph/>
          </p:nvPr>
        </p:nvSpPr>
        <p:spPr>
          <a:xfrm>
            <a:off x="838080" y="1825560"/>
            <a:ext cx="10515240" cy="4350960"/>
          </a:xfrm>
          <a:prstGeom prst="rect">
            <a:avLst/>
          </a:prstGeom>
          <a:noFill/>
          <a:ln w="0">
            <a:noFill/>
          </a:ln>
        </p:spPr>
        <p:txBody>
          <a:bodyPr anchor="t">
            <a:normAutofit/>
          </a:bodyPr>
          <a:lstStyle/>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Any questions or comments drop a line to </a:t>
            </a:r>
          </a:p>
          <a:p>
            <a:pPr marL="228600" indent="-228600">
              <a:lnSpc>
                <a:spcPct val="90000"/>
              </a:lnSpc>
              <a:spcBef>
                <a:spcPts val="1001"/>
              </a:spcBef>
              <a:buClr>
                <a:srgbClr val="000000"/>
              </a:buClr>
              <a:buFont typeface="Arial"/>
              <a:buChar char="•"/>
            </a:pPr>
            <a:endParaRPr lang="en-US" spc="-1" dirty="0">
              <a:solidFill>
                <a:srgbClr val="000000"/>
              </a:solidFill>
              <a:latin typeface="Calibri"/>
            </a:endParaRPr>
          </a:p>
          <a:p>
            <a:pPr marL="0" indent="0">
              <a:lnSpc>
                <a:spcPct val="90000"/>
              </a:lnSpc>
              <a:spcBef>
                <a:spcPts val="1001"/>
              </a:spcBef>
              <a:buClr>
                <a:srgbClr val="000000"/>
              </a:buClr>
              <a:buNone/>
            </a:pPr>
            <a:r>
              <a:rPr lang="en-US" sz="2800" b="0" strike="noStrike" spc="-1" dirty="0">
                <a:solidFill>
                  <a:srgbClr val="000000"/>
                </a:solidFill>
                <a:latin typeface="Calibri"/>
                <a:hlinkClick r:id="rId2"/>
              </a:rPr>
              <a:t>wolf@theforge.dev</a:t>
            </a:r>
            <a:r>
              <a:rPr lang="en-US" sz="2800" b="0" strike="noStrike" spc="-1" dirty="0">
                <a:solidFill>
                  <a:srgbClr val="000000"/>
                </a:solidFill>
                <a:latin typeface="Calibri"/>
              </a:rPr>
              <a:t> </a:t>
            </a:r>
          </a:p>
          <a:p>
            <a:pPr marL="228600" indent="-228600">
              <a:lnSpc>
                <a:spcPct val="90000"/>
              </a:lnSpc>
              <a:spcBef>
                <a:spcPts val="1001"/>
              </a:spcBef>
              <a:buClr>
                <a:srgbClr val="000000"/>
              </a:buClr>
              <a:buFont typeface="Arial"/>
              <a:buChar char="•"/>
            </a:pPr>
            <a:endParaRPr lang="en-US" sz="2800" b="0" strike="noStrike" spc="-1" dirty="0">
              <a:solidFill>
                <a:srgbClr val="000000"/>
              </a:solidFill>
              <a:latin typeface="Calibri"/>
            </a:endParaRPr>
          </a:p>
          <a:p>
            <a:pPr marL="228600" indent="-228600">
              <a:lnSpc>
                <a:spcPct val="90000"/>
              </a:lnSpc>
              <a:spcBef>
                <a:spcPts val="1001"/>
              </a:spcBef>
              <a:buClr>
                <a:srgbClr val="000000"/>
              </a:buClr>
              <a:buFont typeface="Arial"/>
              <a:buChar char="•"/>
            </a:pPr>
            <a:endParaRPr lang="en-US" sz="2800" b="0" strike="noStrike" spc="-1" dirty="0">
              <a:solidFill>
                <a:srgbClr val="000000"/>
              </a:solidFill>
              <a:latin typeface="Calibri"/>
            </a:endParaRPr>
          </a:p>
        </p:txBody>
      </p:sp>
    </p:spTree>
    <p:extLst>
      <p:ext uri="{BB962C8B-B14F-4D97-AF65-F5344CB8AC3E}">
        <p14:creationId xmlns:p14="http://schemas.microsoft.com/office/powerpoint/2010/main" val="3161988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a:lnSpc>
                <a:spcPct val="90000"/>
              </a:lnSpc>
            </a:pPr>
            <a:r>
              <a:rPr lang="en-US" sz="4400" b="0" strike="noStrike" spc="-1">
                <a:solidFill>
                  <a:srgbClr val="000000"/>
                </a:solidFill>
                <a:latin typeface="Calibri Light"/>
              </a:rPr>
              <a:t>The Forge Rendering Framework</a:t>
            </a:r>
            <a:endParaRPr lang="en-US" sz="4400" b="0" strike="noStrike" spc="-1">
              <a:solidFill>
                <a:srgbClr val="000000"/>
              </a:solidFill>
              <a:latin typeface="Calibri"/>
            </a:endParaRPr>
          </a:p>
        </p:txBody>
      </p:sp>
      <p:sp>
        <p:nvSpPr>
          <p:cNvPr id="91" name="PlaceHolder 2"/>
          <p:cNvSpPr>
            <a:spLocks noGrp="1"/>
          </p:cNvSpPr>
          <p:nvPr>
            <p:ph/>
          </p:nvPr>
        </p:nvSpPr>
        <p:spPr>
          <a:xfrm>
            <a:off x="838080" y="18255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Cross-Platform Rendering and Ray Tracing Framework </a:t>
            </a:r>
            <a:r>
              <a:rPr lang="en-US" sz="2800" b="0" u="sng" strike="noStrike" spc="-1" dirty="0">
                <a:solidFill>
                  <a:srgbClr val="0563C1"/>
                </a:solidFill>
                <a:uFillTx/>
                <a:latin typeface="Calibri"/>
                <a:hlinkClick r:id="rId2"/>
              </a:rPr>
              <a:t>https://github.com/ConfettiFX/The-Forge</a:t>
            </a:r>
            <a:endParaRPr lang="en-US" sz="2800" b="0" strike="noStrike" spc="-1" dirty="0">
              <a:solidFill>
                <a:srgbClr val="000000"/>
              </a:solidFill>
              <a:latin typeface="Calibri"/>
            </a:endParaRPr>
          </a:p>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“Easy” “</a:t>
            </a:r>
            <a:r>
              <a:rPr lang="en-US" sz="2800" b="0" strike="noStrike" spc="-1" dirty="0" err="1">
                <a:solidFill>
                  <a:srgbClr val="000000"/>
                </a:solidFill>
                <a:latin typeface="Calibri"/>
              </a:rPr>
              <a:t>Drag&amp;Drop</a:t>
            </a:r>
            <a:r>
              <a:rPr lang="en-US" sz="2800" b="0" strike="noStrike" spc="-1" dirty="0">
                <a:solidFill>
                  <a:srgbClr val="000000"/>
                </a:solidFill>
                <a:latin typeface="Calibri"/>
              </a:rPr>
              <a:t>” replacement for </a:t>
            </a:r>
            <a:r>
              <a:rPr lang="en-US" spc="-1" dirty="0">
                <a:solidFill>
                  <a:srgbClr val="000000"/>
                </a:solidFill>
                <a:latin typeface="Calibri"/>
              </a:rPr>
              <a:t>the rendering layer in </a:t>
            </a:r>
            <a:r>
              <a:rPr lang="en-US" sz="2800" b="0" strike="noStrike" spc="-1" dirty="0">
                <a:solidFill>
                  <a:srgbClr val="000000"/>
                </a:solidFill>
                <a:latin typeface="Calibri"/>
              </a:rPr>
              <a:t>game engines </a:t>
            </a:r>
            <a:r>
              <a:rPr lang="en-US" sz="2800" b="0" strike="noStrike" spc="-1" dirty="0">
                <a:solidFill>
                  <a:srgbClr val="000000"/>
                </a:solidFill>
                <a:latin typeface="Wingdings"/>
              </a:rPr>
              <a:t></a:t>
            </a:r>
            <a:endParaRPr lang="en-US" sz="2800" b="0" strike="noStrike" spc="-1" dirty="0">
              <a:solidFill>
                <a:srgbClr val="000000"/>
              </a:solidFill>
              <a:latin typeface="Calibri"/>
            </a:endParaRPr>
          </a:p>
          <a:p>
            <a:pPr lvl="1">
              <a:spcBef>
                <a:spcPts val="1001"/>
              </a:spcBef>
              <a:buClr>
                <a:srgbClr val="000000"/>
              </a:buClr>
              <a:buFont typeface="Arial"/>
              <a:buChar char="•"/>
            </a:pPr>
            <a:r>
              <a:rPr lang="en-US" b="0" strike="noStrike" spc="-1" dirty="0">
                <a:solidFill>
                  <a:srgbClr val="000000"/>
                </a:solidFill>
                <a:latin typeface="Calibri"/>
              </a:rPr>
              <a:t>Adding new target platforms to a game</a:t>
            </a:r>
          </a:p>
          <a:p>
            <a:pPr>
              <a:spcBef>
                <a:spcPts val="1001"/>
              </a:spcBef>
              <a:buClr>
                <a:srgbClr val="000000"/>
              </a:buClr>
              <a:buFont typeface="Arial"/>
              <a:buChar char="•"/>
            </a:pPr>
            <a:r>
              <a:rPr lang="en-US" spc="-1" dirty="0">
                <a:solidFill>
                  <a:srgbClr val="000000"/>
                </a:solidFill>
                <a:latin typeface="Calibri"/>
              </a:rPr>
              <a:t>Build new game engines from scratch</a:t>
            </a:r>
            <a:endParaRPr lang="en-US" b="0" strike="noStrike" spc="-1" dirty="0">
              <a:solidFill>
                <a:srgbClr val="000000"/>
              </a:solidFill>
              <a:latin typeface="Calibri"/>
            </a:endParaRPr>
          </a:p>
          <a:p>
            <a:pPr>
              <a:lnSpc>
                <a:spcPct val="90000"/>
              </a:lnSpc>
              <a:spcBef>
                <a:spcPts val="1001"/>
              </a:spcBef>
              <a:tabLst>
                <a:tab pos="0" algn="l"/>
              </a:tabLst>
            </a:pPr>
            <a:endParaRPr lang="en-US" sz="2800" b="0" strike="noStrike" spc="-1" dirty="0">
              <a:solidFill>
                <a:srgbClr val="000000"/>
              </a:solidFill>
              <a:latin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a:lnSpc>
                <a:spcPct val="90000"/>
              </a:lnSpc>
            </a:pPr>
            <a:r>
              <a:rPr lang="en-US" sz="4400" b="0" strike="noStrike" spc="-1">
                <a:solidFill>
                  <a:srgbClr val="000000"/>
                </a:solidFill>
                <a:latin typeface="Calibri Light"/>
              </a:rPr>
              <a:t>The Forge Rendering Framework</a:t>
            </a:r>
            <a:endParaRPr lang="en-US" sz="4400" b="0" strike="noStrike" spc="-1">
              <a:solidFill>
                <a:srgbClr val="000000"/>
              </a:solidFill>
              <a:latin typeface="Calibri"/>
            </a:endParaRPr>
          </a:p>
        </p:txBody>
      </p:sp>
      <p:sp>
        <p:nvSpPr>
          <p:cNvPr id="93" name="PlaceHolder 2"/>
          <p:cNvSpPr>
            <a:spLocks noGrp="1"/>
          </p:cNvSpPr>
          <p:nvPr>
            <p:ph/>
          </p:nvPr>
        </p:nvSpPr>
        <p:spPr>
          <a:xfrm>
            <a:off x="838080" y="1547091"/>
            <a:ext cx="10515240" cy="5144949"/>
          </a:xfrm>
          <a:prstGeom prst="rect">
            <a:avLst/>
          </a:prstGeom>
          <a:noFill/>
          <a:ln w="0">
            <a:noFill/>
          </a:ln>
        </p:spPr>
        <p:txBody>
          <a:bodyPr anchor="t">
            <a:normAutofit fontScale="85500" lnSpcReduction="10000"/>
          </a:bodyPr>
          <a:lstStyle/>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PC</a:t>
            </a:r>
          </a:p>
          <a:p>
            <a:pPr marL="685800" lvl="1" indent="-228600">
              <a:lnSpc>
                <a:spcPct val="90000"/>
              </a:lnSpc>
              <a:spcBef>
                <a:spcPts val="499"/>
              </a:spcBef>
              <a:buClr>
                <a:srgbClr val="000000"/>
              </a:buClr>
              <a:buFont typeface="Courier New"/>
              <a:buChar char="o"/>
            </a:pPr>
            <a:r>
              <a:rPr lang="en-US" sz="2800" b="0" strike="noStrike" spc="-1" dirty="0">
                <a:solidFill>
                  <a:srgbClr val="000000"/>
                </a:solidFill>
                <a:latin typeface="Calibri"/>
              </a:rPr>
              <a:t>   Windows 7/10/11</a:t>
            </a:r>
          </a:p>
          <a:p>
            <a:pPr marL="1143000" lvl="2" indent="-228600">
              <a:lnSpc>
                <a:spcPct val="90000"/>
              </a:lnSpc>
              <a:spcBef>
                <a:spcPts val="499"/>
              </a:spcBef>
              <a:buClr>
                <a:srgbClr val="000000"/>
              </a:buClr>
              <a:buFont typeface="Courier New"/>
              <a:buChar char="o"/>
            </a:pPr>
            <a:r>
              <a:rPr lang="en-US" sz="2800" b="0" strike="noStrike" spc="-1" dirty="0">
                <a:solidFill>
                  <a:srgbClr val="000000"/>
                </a:solidFill>
                <a:latin typeface="Calibri"/>
              </a:rPr>
              <a:t>with DirectX 12 / Vulkan 1.3</a:t>
            </a:r>
          </a:p>
          <a:p>
            <a:pPr marL="1143000" lvl="2" indent="-228600">
              <a:lnSpc>
                <a:spcPct val="90000"/>
              </a:lnSpc>
              <a:spcBef>
                <a:spcPts val="499"/>
              </a:spcBef>
              <a:buClr>
                <a:srgbClr val="000000"/>
              </a:buClr>
              <a:buFont typeface="Courier New"/>
              <a:buChar char="o"/>
            </a:pPr>
            <a:r>
              <a:rPr lang="en-US" sz="2800" b="0" strike="noStrike" spc="-1" dirty="0">
                <a:solidFill>
                  <a:srgbClr val="000000"/>
                </a:solidFill>
                <a:latin typeface="Calibri"/>
              </a:rPr>
              <a:t>DirectX 11 for Windows 7 support </a:t>
            </a:r>
          </a:p>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Android 10 Vulkan min spec of 1.1.87 and a max spec 1.3</a:t>
            </a:r>
          </a:p>
          <a:p>
            <a:pPr marL="228600" indent="-228600">
              <a:lnSpc>
                <a:spcPct val="90000"/>
              </a:lnSpc>
              <a:spcBef>
                <a:spcPts val="1001"/>
              </a:spcBef>
              <a:buClr>
                <a:srgbClr val="000000"/>
              </a:buClr>
              <a:buFont typeface="Arial"/>
              <a:buChar char="•"/>
            </a:pPr>
            <a:r>
              <a:rPr lang="en-US" sz="2800" b="0" strike="noStrike" spc="-1" dirty="0" err="1">
                <a:solidFill>
                  <a:srgbClr val="000000"/>
                </a:solidFill>
                <a:latin typeface="Calibri"/>
              </a:rPr>
              <a:t>Steamdeck</a:t>
            </a:r>
            <a:r>
              <a:rPr lang="en-US" sz="2800" b="0" strike="noStrike" spc="-1" dirty="0">
                <a:solidFill>
                  <a:srgbClr val="000000"/>
                </a:solidFill>
                <a:latin typeface="Calibri"/>
              </a:rPr>
              <a:t> native SteamOS with Vulkan 1.3</a:t>
            </a:r>
          </a:p>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Quest with Vulkan 1.3</a:t>
            </a:r>
          </a:p>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macOS / iOS / iPad OS with min spec Metal 2.0 and max spec Metal 3</a:t>
            </a:r>
          </a:p>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XBOX all of them*</a:t>
            </a:r>
          </a:p>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PS4 / PS4 Pro*</a:t>
            </a:r>
          </a:p>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PS5*</a:t>
            </a:r>
          </a:p>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Switch with Vulkan 1.3 *</a:t>
            </a:r>
          </a:p>
          <a:p>
            <a:pPr>
              <a:lnSpc>
                <a:spcPct val="90000"/>
              </a:lnSpc>
              <a:spcBef>
                <a:spcPts val="1001"/>
              </a:spcBef>
              <a:tabLst>
                <a:tab pos="0" algn="l"/>
              </a:tabLst>
            </a:pPr>
            <a:r>
              <a:rPr lang="en-US" sz="1800" b="0" strike="noStrike" spc="-1" dirty="0">
                <a:solidFill>
                  <a:srgbClr val="000000"/>
                </a:solidFill>
                <a:latin typeface="Calibri"/>
              </a:rPr>
              <a:t>*only available for accredited developers on request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a:lnSpc>
                <a:spcPct val="90000"/>
              </a:lnSpc>
            </a:pPr>
            <a:r>
              <a:rPr lang="en-US" sz="4400" b="0" strike="noStrike" spc="-1">
                <a:solidFill>
                  <a:srgbClr val="000000"/>
                </a:solidFill>
                <a:latin typeface="Calibri Light"/>
              </a:rPr>
              <a:t>The Forge Rendering Framework</a:t>
            </a:r>
            <a:endParaRPr lang="en-US" sz="4400" b="0" strike="noStrike" spc="-1">
              <a:solidFill>
                <a:srgbClr val="000000"/>
              </a:solidFill>
              <a:latin typeface="Calibri"/>
            </a:endParaRPr>
          </a:p>
        </p:txBody>
      </p:sp>
      <p:sp>
        <p:nvSpPr>
          <p:cNvPr id="93" name="PlaceHolder 2"/>
          <p:cNvSpPr>
            <a:spLocks noGrp="1"/>
          </p:cNvSpPr>
          <p:nvPr>
            <p:ph/>
          </p:nvPr>
        </p:nvSpPr>
        <p:spPr>
          <a:xfrm>
            <a:off x="838080" y="1547091"/>
            <a:ext cx="10515240" cy="5144949"/>
          </a:xfrm>
          <a:prstGeom prst="rect">
            <a:avLst/>
          </a:prstGeom>
          <a:noFill/>
          <a:ln w="0">
            <a:noFill/>
          </a:ln>
        </p:spPr>
        <p:txBody>
          <a:bodyPr anchor="t">
            <a:normAutofit fontScale="93000" lnSpcReduction="10000"/>
          </a:bodyPr>
          <a:lstStyle/>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Currently three research projects</a:t>
            </a:r>
          </a:p>
          <a:p>
            <a:pPr lvl="1">
              <a:spcBef>
                <a:spcPts val="1001"/>
              </a:spcBef>
              <a:buClr>
                <a:srgbClr val="000000"/>
              </a:buClr>
              <a:buFont typeface="Arial"/>
              <a:buChar char="•"/>
            </a:pPr>
            <a:r>
              <a:rPr lang="en-US" spc="-1" dirty="0">
                <a:solidFill>
                  <a:srgbClr val="000000"/>
                </a:solidFill>
                <a:latin typeface="Calibri"/>
              </a:rPr>
              <a:t>Cross-platform Software Rasterizer</a:t>
            </a:r>
          </a:p>
          <a:p>
            <a:pPr lvl="1">
              <a:spcBef>
                <a:spcPts val="1001"/>
              </a:spcBef>
              <a:buClr>
                <a:srgbClr val="000000"/>
              </a:buClr>
              <a:buFont typeface="Arial"/>
              <a:buChar char="•"/>
            </a:pPr>
            <a:r>
              <a:rPr lang="en-US" spc="-1" dirty="0">
                <a:solidFill>
                  <a:srgbClr val="000000"/>
                </a:solidFill>
                <a:latin typeface="Calibri"/>
              </a:rPr>
              <a:t>Visibility Buffer 2.0 – one big compute shader + simplified software rasterizer </a:t>
            </a:r>
          </a:p>
          <a:p>
            <a:pPr lvl="2">
              <a:spcBef>
                <a:spcPts val="1001"/>
              </a:spcBef>
              <a:buClr>
                <a:srgbClr val="000000"/>
              </a:buClr>
              <a:buFont typeface="Arial"/>
              <a:buChar char="•"/>
            </a:pPr>
            <a:r>
              <a:rPr lang="en-US" spc="-1" dirty="0">
                <a:solidFill>
                  <a:srgbClr val="000000"/>
                </a:solidFill>
                <a:latin typeface="Calibri"/>
              </a:rPr>
              <a:t>Visibility data is stored in the Visibility Buffer with one big compute shader … so no </a:t>
            </a:r>
            <a:r>
              <a:rPr lang="en-US" spc="-1" dirty="0" err="1">
                <a:solidFill>
                  <a:srgbClr val="000000"/>
                </a:solidFill>
                <a:latin typeface="Calibri"/>
              </a:rPr>
              <a:t>ExecuteIndirect</a:t>
            </a:r>
            <a:r>
              <a:rPr lang="en-US" spc="-1" dirty="0">
                <a:solidFill>
                  <a:srgbClr val="000000"/>
                </a:solidFill>
                <a:latin typeface="Calibri"/>
              </a:rPr>
              <a:t> or any draw calls anymore</a:t>
            </a:r>
          </a:p>
          <a:p>
            <a:pPr lvl="2">
              <a:spcBef>
                <a:spcPts val="1001"/>
              </a:spcBef>
              <a:buClr>
                <a:srgbClr val="000000"/>
              </a:buClr>
              <a:buFont typeface="Arial"/>
              <a:buChar char="•"/>
            </a:pPr>
            <a:r>
              <a:rPr lang="en-US" spc="-1" dirty="0">
                <a:solidFill>
                  <a:srgbClr val="000000"/>
                </a:solidFill>
                <a:latin typeface="Calibri"/>
              </a:rPr>
              <a:t>There is the main one draw call shading pass after VB is filled. It does some of the rasterization work, therefore the software rasterizer in the previous pass can be simpler than the one described above</a:t>
            </a:r>
          </a:p>
          <a:p>
            <a:pPr lvl="1">
              <a:spcBef>
                <a:spcPts val="1001"/>
              </a:spcBef>
              <a:buClr>
                <a:srgbClr val="000000"/>
              </a:buClr>
              <a:buFont typeface="Arial"/>
              <a:buChar char="•"/>
            </a:pPr>
            <a:r>
              <a:rPr lang="en-US" spc="-1" dirty="0">
                <a:solidFill>
                  <a:srgbClr val="000000"/>
                </a:solidFill>
                <a:latin typeface="Calibri"/>
              </a:rPr>
              <a:t>Meta-Particle system – one big compute shader + simplified software rasterizer</a:t>
            </a:r>
          </a:p>
          <a:p>
            <a:pPr marL="228600" indent="-228600">
              <a:lnSpc>
                <a:spcPct val="90000"/>
              </a:lnSpc>
              <a:spcBef>
                <a:spcPts val="1001"/>
              </a:spcBef>
              <a:buClr>
                <a:srgbClr val="000000"/>
              </a:buClr>
              <a:buFont typeface="Arial"/>
              <a:buChar char="•"/>
            </a:pPr>
            <a:r>
              <a:rPr lang="en-US" spc="-1" dirty="0">
                <a:solidFill>
                  <a:srgbClr val="000000"/>
                </a:solidFill>
                <a:latin typeface="Calibri"/>
              </a:rPr>
              <a:t>See a pattern? One big compute shader + software rasterizer … called GPU Driven rendering</a:t>
            </a:r>
            <a:br>
              <a:rPr lang="en-US" spc="-1" dirty="0">
                <a:solidFill>
                  <a:srgbClr val="000000"/>
                </a:solidFill>
                <a:latin typeface="Calibri"/>
              </a:rPr>
            </a:br>
            <a:r>
              <a:rPr lang="en-US" spc="-1" dirty="0">
                <a:solidFill>
                  <a:srgbClr val="000000"/>
                </a:solidFill>
                <a:latin typeface="Calibri"/>
              </a:rPr>
              <a:t>-&gt; Re-thinking of how we render and organize data …</a:t>
            </a:r>
            <a:br>
              <a:rPr lang="en-US" spc="-1" dirty="0">
                <a:solidFill>
                  <a:srgbClr val="000000"/>
                </a:solidFill>
                <a:latin typeface="Calibri"/>
              </a:rPr>
            </a:br>
            <a:r>
              <a:rPr lang="en-US" spc="-1" dirty="0">
                <a:solidFill>
                  <a:srgbClr val="000000"/>
                </a:solidFill>
                <a:latin typeface="Calibri"/>
              </a:rPr>
              <a:t>-&gt; GPU Work Graphs will offer more opportunities if they work out</a:t>
            </a:r>
            <a:br>
              <a:rPr lang="en-US" spc="-1" dirty="0">
                <a:solidFill>
                  <a:srgbClr val="000000"/>
                </a:solidFill>
                <a:latin typeface="Calibri"/>
              </a:rPr>
            </a:br>
            <a:endParaRPr lang="en-US" spc="-1" dirty="0">
              <a:solidFill>
                <a:srgbClr val="000000"/>
              </a:solidFill>
              <a:latin typeface="Calibri"/>
            </a:endParaRPr>
          </a:p>
        </p:txBody>
      </p:sp>
    </p:spTree>
    <p:extLst>
      <p:ext uri="{BB962C8B-B14F-4D97-AF65-F5344CB8AC3E}">
        <p14:creationId xmlns:p14="http://schemas.microsoft.com/office/powerpoint/2010/main" val="2463927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a:lnSpc>
                <a:spcPct val="90000"/>
              </a:lnSpc>
            </a:pPr>
            <a:r>
              <a:rPr lang="en-US" sz="4400" b="0" strike="noStrike" spc="-1">
                <a:solidFill>
                  <a:srgbClr val="000000"/>
                </a:solidFill>
                <a:latin typeface="Calibri Light"/>
              </a:rPr>
              <a:t>History of the Multi-Mega Particle System</a:t>
            </a:r>
            <a:endParaRPr lang="en-US" sz="4400" b="0" strike="noStrike" spc="-1">
              <a:solidFill>
                <a:srgbClr val="000000"/>
              </a:solidFill>
              <a:latin typeface="Calibri"/>
            </a:endParaRPr>
          </a:p>
        </p:txBody>
      </p:sp>
      <p:sp>
        <p:nvSpPr>
          <p:cNvPr id="95" name="PlaceHolder 2"/>
          <p:cNvSpPr>
            <a:spLocks noGrp="1"/>
          </p:cNvSpPr>
          <p:nvPr>
            <p:ph/>
          </p:nvPr>
        </p:nvSpPr>
        <p:spPr>
          <a:xfrm>
            <a:off x="838080" y="1825560"/>
            <a:ext cx="10515240" cy="4350960"/>
          </a:xfrm>
          <a:prstGeom prst="rect">
            <a:avLst/>
          </a:prstGeom>
          <a:noFill/>
          <a:ln w="0">
            <a:noFill/>
          </a:ln>
        </p:spPr>
        <p:txBody>
          <a:bodyPr anchor="t">
            <a:normAutofit fontScale="97000"/>
          </a:bodyPr>
          <a:lstStyle/>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This presentation should have happened in 2010</a:t>
            </a:r>
          </a:p>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We developed a particle system that offered to deal with 1000x the amount of particles compared to the contemporary systems</a:t>
            </a:r>
          </a:p>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It was inspired by all the shortcomings of the R* particle systems</a:t>
            </a:r>
            <a:br/>
            <a:r>
              <a:rPr lang="en-US" sz="2800" b="0" strike="noStrike" spc="-1">
                <a:solidFill>
                  <a:srgbClr val="000000"/>
                </a:solidFill>
                <a:latin typeface="Calibri"/>
              </a:rPr>
              <a:t>-&gt; two of the three founders of the company left R*</a:t>
            </a:r>
          </a:p>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The initial idea was simple: run particles on the GPU instead of the CPU</a:t>
            </a:r>
          </a:p>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Today we would call this GPU driven rendering</a:t>
            </a:r>
          </a:p>
          <a:p>
            <a:pPr marL="228600" indent="-228600">
              <a:lnSpc>
                <a:spcPct val="90000"/>
              </a:lnSpc>
              <a:spcBef>
                <a:spcPts val="1001"/>
              </a:spcBef>
              <a:buClr>
                <a:srgbClr val="000000"/>
              </a:buClr>
              <a:buFont typeface="Arial"/>
              <a:buChar char="•"/>
            </a:pPr>
            <a:r>
              <a:rPr lang="en-US" sz="2800" b="0" strike="noStrike" spc="-1">
                <a:solidFill>
                  <a:srgbClr val="000000"/>
                </a:solidFill>
                <a:latin typeface="Calibri"/>
              </a:rPr>
              <a:t>The resulting system was called Confetti: It felt like we were too far ahead of the curve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a:lnSpc>
                <a:spcPct val="90000"/>
              </a:lnSpc>
            </a:pPr>
            <a:r>
              <a:rPr lang="en-US" sz="4400" b="0" strike="noStrike" spc="-1">
                <a:solidFill>
                  <a:srgbClr val="000000"/>
                </a:solidFill>
                <a:latin typeface="Calibri Light"/>
              </a:rPr>
              <a:t>History of the Multi-Mega Particle System</a:t>
            </a:r>
            <a:endParaRPr lang="en-US" sz="4400" b="0" strike="noStrike" spc="-1">
              <a:solidFill>
                <a:srgbClr val="000000"/>
              </a:solidFill>
              <a:latin typeface="Calibri"/>
            </a:endParaRPr>
          </a:p>
        </p:txBody>
      </p:sp>
      <p:sp>
        <p:nvSpPr>
          <p:cNvPr id="97" name="PlaceHolder 2"/>
          <p:cNvSpPr>
            <a:spLocks noGrp="1"/>
          </p:cNvSpPr>
          <p:nvPr>
            <p:ph/>
          </p:nvPr>
        </p:nvSpPr>
        <p:spPr>
          <a:xfrm>
            <a:off x="838080" y="1825560"/>
            <a:ext cx="10515240" cy="4350960"/>
          </a:xfrm>
          <a:prstGeom prst="rect">
            <a:avLst/>
          </a:prstGeom>
          <a:noFill/>
          <a:ln w="0">
            <a:noFill/>
          </a:ln>
        </p:spPr>
        <p:txBody>
          <a:bodyPr anchor="t">
            <a:noAutofit/>
          </a:bodyPr>
          <a:lstStyle/>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Among many other things, we spent the last 14 years improving and re-implementing existing particle systems</a:t>
            </a:r>
          </a:p>
          <a:p>
            <a:pPr lvl="1">
              <a:spcBef>
                <a:spcPts val="1001"/>
              </a:spcBef>
              <a:buClr>
                <a:srgbClr val="000000"/>
              </a:buClr>
              <a:buFont typeface="Arial"/>
              <a:buChar char="•"/>
            </a:pPr>
            <a:r>
              <a:rPr lang="en-US" b="0" strike="noStrike" spc="-1" dirty="0">
                <a:solidFill>
                  <a:srgbClr val="000000"/>
                </a:solidFill>
                <a:latin typeface="Calibri"/>
              </a:rPr>
              <a:t>tagging the “GPU driven” approach on top of what was there by adding a “tab” for a GPU system and keeping the old CPU system as it is</a:t>
            </a:r>
          </a:p>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When it comes to particle system architecture, not much has changed since 2010, the majority of particle systems deals with “small” numbers of particles and then there is occasionally an outlier particle effect that runs on the GPU like rain, or liquid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a:lnSpc>
                <a:spcPct val="90000"/>
              </a:lnSpc>
            </a:pPr>
            <a:r>
              <a:rPr lang="en-US" sz="4400" b="0" strike="noStrike" spc="-1">
                <a:solidFill>
                  <a:srgbClr val="000000"/>
                </a:solidFill>
                <a:latin typeface="Calibri Light"/>
              </a:rPr>
              <a:t>Motivation</a:t>
            </a:r>
            <a:endParaRPr lang="en-US" sz="4400" b="0" strike="noStrike" spc="-1">
              <a:solidFill>
                <a:srgbClr val="000000"/>
              </a:solidFill>
              <a:latin typeface="Calibri"/>
            </a:endParaRPr>
          </a:p>
        </p:txBody>
      </p:sp>
      <p:sp>
        <p:nvSpPr>
          <p:cNvPr id="99" name="PlaceHolder 2"/>
          <p:cNvSpPr>
            <a:spLocks noGrp="1"/>
          </p:cNvSpPr>
          <p:nvPr>
            <p:ph/>
          </p:nvPr>
        </p:nvSpPr>
        <p:spPr>
          <a:xfrm>
            <a:off x="838080" y="1825560"/>
            <a:ext cx="10515240" cy="4350960"/>
          </a:xfrm>
          <a:prstGeom prst="rect">
            <a:avLst/>
          </a:prstGeom>
          <a:noFill/>
          <a:ln w="0">
            <a:noFill/>
          </a:ln>
        </p:spPr>
        <p:txBody>
          <a:bodyPr anchor="t">
            <a:normAutofit fontScale="89000" lnSpcReduction="10000"/>
          </a:bodyPr>
          <a:lstStyle/>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The reason why there was no innovation in the area of real-time game particle systems was a kind of dead-lock scenario</a:t>
            </a:r>
          </a:p>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Existing particle systems can only deal with dozens or a few hundred particles per effect</a:t>
            </a:r>
          </a:p>
          <a:p>
            <a:pPr marL="685800" lvl="1" indent="-228600">
              <a:lnSpc>
                <a:spcPct val="90000"/>
              </a:lnSpc>
              <a:spcBef>
                <a:spcPts val="499"/>
              </a:spcBef>
              <a:buClr>
                <a:srgbClr val="000000"/>
              </a:buClr>
              <a:buFont typeface="Arial"/>
              <a:buChar char="•"/>
            </a:pPr>
            <a:r>
              <a:rPr lang="en-US" sz="2400" b="0" strike="noStrike" spc="-1" dirty="0">
                <a:solidFill>
                  <a:srgbClr val="000000"/>
                </a:solidFill>
                <a:latin typeface="Calibri"/>
              </a:rPr>
              <a:t>Most of them are inherently CPU driven or developed in a way that they require CPU interactions before the GPU takes over; holding back the GPU substantially</a:t>
            </a:r>
          </a:p>
          <a:p>
            <a:pPr marL="685800" lvl="1" indent="-228600">
              <a:lnSpc>
                <a:spcPct val="90000"/>
              </a:lnSpc>
              <a:spcBef>
                <a:spcPts val="499"/>
              </a:spcBef>
              <a:buClr>
                <a:srgbClr val="000000"/>
              </a:buClr>
              <a:buFont typeface="Arial"/>
              <a:buChar char="•"/>
            </a:pPr>
            <a:r>
              <a:rPr lang="en-US" sz="2400" b="0" strike="noStrike" spc="-1" dirty="0">
                <a:solidFill>
                  <a:srgbClr val="000000"/>
                </a:solidFill>
                <a:latin typeface="Calibri"/>
              </a:rPr>
              <a:t>The tool set is tailored to “small scale” particles, astonishingly rigid, dealing with larger number of particles would require different ways to control them</a:t>
            </a:r>
          </a:p>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Therefore artists were trained in always carefully tuning the number of particles to these limits</a:t>
            </a:r>
            <a:br>
              <a:rPr dirty="0"/>
            </a:br>
            <a:r>
              <a:rPr lang="en-US" sz="2800" b="0" strike="noStrike" spc="-1" dirty="0">
                <a:solidFill>
                  <a:srgbClr val="000000"/>
                </a:solidFill>
                <a:latin typeface="Calibri"/>
              </a:rPr>
              <a:t>-&gt; like a self-fulfilling prophecy the effects were kept at those low number of particles this way although the GPU processing power increased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PlaceHolder 1"/>
          <p:cNvSpPr>
            <a:spLocks noGrp="1"/>
          </p:cNvSpPr>
          <p:nvPr>
            <p:ph type="title"/>
          </p:nvPr>
        </p:nvSpPr>
        <p:spPr>
          <a:xfrm>
            <a:off x="838080" y="365040"/>
            <a:ext cx="10515240" cy="1325160"/>
          </a:xfrm>
          <a:prstGeom prst="rect">
            <a:avLst/>
          </a:prstGeom>
          <a:noFill/>
          <a:ln w="0">
            <a:noFill/>
          </a:ln>
        </p:spPr>
        <p:txBody>
          <a:bodyPr anchor="ctr">
            <a:noAutofit/>
          </a:bodyPr>
          <a:lstStyle/>
          <a:p>
            <a:pPr>
              <a:lnSpc>
                <a:spcPct val="90000"/>
              </a:lnSpc>
            </a:pPr>
            <a:r>
              <a:rPr lang="en-US" sz="4400" b="0" strike="noStrike" spc="-1">
                <a:solidFill>
                  <a:srgbClr val="000000"/>
                </a:solidFill>
                <a:latin typeface="Calibri Light"/>
              </a:rPr>
              <a:t>Motivation</a:t>
            </a:r>
            <a:endParaRPr lang="en-US" sz="4400" b="0" strike="noStrike" spc="-1">
              <a:solidFill>
                <a:srgbClr val="000000"/>
              </a:solidFill>
              <a:latin typeface="Calibri"/>
            </a:endParaRPr>
          </a:p>
        </p:txBody>
      </p:sp>
      <p:sp>
        <p:nvSpPr>
          <p:cNvPr id="101" name="PlaceHolder 2"/>
          <p:cNvSpPr>
            <a:spLocks noGrp="1"/>
          </p:cNvSpPr>
          <p:nvPr>
            <p:ph/>
          </p:nvPr>
        </p:nvSpPr>
        <p:spPr>
          <a:xfrm>
            <a:off x="838080" y="1825560"/>
            <a:ext cx="10515240" cy="4350960"/>
          </a:xfrm>
          <a:prstGeom prst="rect">
            <a:avLst/>
          </a:prstGeom>
          <a:noFill/>
          <a:ln w="0">
            <a:noFill/>
          </a:ln>
        </p:spPr>
        <p:txBody>
          <a:bodyPr anchor="t">
            <a:normAutofit fontScale="92500" lnSpcReduction="20000"/>
          </a:bodyPr>
          <a:lstStyle/>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Now think about a particle system whose assumption is that your effects use instead of a dozen or a few hundred particles a </a:t>
            </a:r>
            <a:br>
              <a:rPr dirty="0"/>
            </a:br>
            <a:r>
              <a:rPr lang="en-US" sz="2800" b="0" strike="noStrike" spc="-1" dirty="0">
                <a:solidFill>
                  <a:srgbClr val="000000"/>
                </a:solidFill>
                <a:latin typeface="Calibri"/>
              </a:rPr>
              <a:t>–let’s say- 100000 at least</a:t>
            </a:r>
          </a:p>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A particle system that can cast lights and shadows from each particle</a:t>
            </a:r>
          </a:p>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Think off Lava or Water or any liquid as being part of the particle system</a:t>
            </a:r>
          </a:p>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Think of any “herd” of animals in your game as particles that are flocking and doing random animal things</a:t>
            </a:r>
            <a:br>
              <a:rPr lang="en-US" dirty="0"/>
            </a:br>
            <a:r>
              <a:rPr lang="en-US" sz="2800" b="0" strike="noStrike" spc="-1" dirty="0">
                <a:solidFill>
                  <a:srgbClr val="000000"/>
                </a:solidFill>
                <a:latin typeface="Calibri"/>
              </a:rPr>
              <a:t>-&gt; flock of seagulls, pack of wolfs, pack of lions, fireflies, bee swarms, ants etc..</a:t>
            </a:r>
          </a:p>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With less ”manual” control by using AI fo</a:t>
            </a:r>
            <a:r>
              <a:rPr lang="en-US" spc="-1" dirty="0">
                <a:solidFill>
                  <a:srgbClr val="000000"/>
                </a:solidFill>
                <a:latin typeface="Calibri"/>
              </a:rPr>
              <a:t>r example flocking algorithms to make the large number of particles move ”randomly” naturally</a:t>
            </a:r>
          </a:p>
          <a:p>
            <a:pPr marL="228600" indent="-228600">
              <a:lnSpc>
                <a:spcPct val="90000"/>
              </a:lnSpc>
              <a:spcBef>
                <a:spcPts val="1001"/>
              </a:spcBef>
              <a:buClr>
                <a:srgbClr val="000000"/>
              </a:buClr>
              <a:buFont typeface="Arial"/>
              <a:buChar char="•"/>
            </a:pPr>
            <a:r>
              <a:rPr lang="en-US" sz="2800" b="0" strike="noStrike" spc="-1" dirty="0">
                <a:solidFill>
                  <a:srgbClr val="000000"/>
                </a:solidFill>
                <a:latin typeface="Calibri"/>
              </a:rPr>
              <a:t>You can call it rendering system for large quantities of similar data </a:t>
            </a:r>
            <a:r>
              <a:rPr lang="en-US" sz="2800" b="0" strike="noStrike" spc="-1" dirty="0">
                <a:solidFill>
                  <a:srgbClr val="000000"/>
                </a:solidFill>
                <a:latin typeface="Calibri"/>
                <a:sym typeface="Wingdings" pitchFamily="2" charset="2"/>
              </a:rPr>
              <a:t></a:t>
            </a:r>
            <a:endParaRPr lang="en-US" sz="2800" b="0" strike="noStrike" spc="-1" dirty="0">
              <a:solidFill>
                <a:srgbClr val="000000"/>
              </a:solidFill>
              <a:latin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4310</TotalTime>
  <Words>2092</Words>
  <Application>Microsoft Macintosh PowerPoint</Application>
  <PresentationFormat>Widescreen</PresentationFormat>
  <Paragraphs>182</Paragraphs>
  <Slides>24</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24</vt:i4>
      </vt:variant>
    </vt:vector>
  </HeadingPairs>
  <TitlesOfParts>
    <vt:vector size="33" baseType="lpstr">
      <vt:lpstr>Arial</vt:lpstr>
      <vt:lpstr>Calibri</vt:lpstr>
      <vt:lpstr>Calibri Light</vt:lpstr>
      <vt:lpstr>Courier New</vt:lpstr>
      <vt:lpstr>Symbol</vt:lpstr>
      <vt:lpstr>Times New Roman</vt:lpstr>
      <vt:lpstr>Wingdings</vt:lpstr>
      <vt:lpstr>Office Theme</vt:lpstr>
      <vt:lpstr>Office Theme</vt:lpstr>
      <vt:lpstr>Multi-Mega Particle System -Rethinking Particle Systems in Games-</vt:lpstr>
      <vt:lpstr>The Forge Interactive (https://theforge.dev/)</vt:lpstr>
      <vt:lpstr>The Forge Rendering Framework</vt:lpstr>
      <vt:lpstr>The Forge Rendering Framework</vt:lpstr>
      <vt:lpstr>The Forge Rendering Framework</vt:lpstr>
      <vt:lpstr>History of the Multi-Mega Particle System</vt:lpstr>
      <vt:lpstr>History of the Multi-Mega Particle System</vt:lpstr>
      <vt:lpstr>Motivation</vt:lpstr>
      <vt:lpstr>Motivation</vt:lpstr>
      <vt:lpstr>Motivation</vt:lpstr>
      <vt:lpstr>Results</vt:lpstr>
      <vt:lpstr>Results</vt:lpstr>
      <vt:lpstr>Results</vt:lpstr>
      <vt:lpstr>Implementation</vt:lpstr>
      <vt:lpstr>Implementation – Data layout</vt:lpstr>
      <vt:lpstr>Implementation – Data layout</vt:lpstr>
      <vt:lpstr>Implementation – Particle Culling</vt:lpstr>
      <vt:lpstr>Implementation – Emitting Light &amp; Shadows</vt:lpstr>
      <vt:lpstr>Implementation – Particle Sorting</vt:lpstr>
      <vt:lpstr>Implementation – Flocking / AI</vt:lpstr>
      <vt:lpstr>Implementation – Particle Rasterization</vt:lpstr>
      <vt:lpstr>Summary</vt:lpstr>
      <vt:lpstr>Future Development</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Wolfgang Friedrich Engel</dc:creator>
  <dc:description/>
  <cp:lastModifiedBy>Wolfgang Friedrich Engel</cp:lastModifiedBy>
  <cp:revision>41</cp:revision>
  <cp:lastPrinted>2023-09-06T19:07:31Z</cp:lastPrinted>
  <dcterms:created xsi:type="dcterms:W3CDTF">2023-08-13T22:40:06Z</dcterms:created>
  <dcterms:modified xsi:type="dcterms:W3CDTF">2023-09-08T01:59:00Z</dcterms:modified>
  <dc:language>it-IT</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21</vt:i4>
  </property>
</Properties>
</file>