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42EE269-62B2-4794-B5D3-E5668CAD2EA1}">
  <a:tblStyle styleId="{342EE269-62B2-4794-B5D3-E5668CAD2EA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3"/>
    <p:restoredTop sz="94737"/>
  </p:normalViewPr>
  <p:slideViewPr>
    <p:cSldViewPr snapToGrid="0">
      <p:cViewPr varScale="1">
        <p:scale>
          <a:sx n="145" d="100"/>
          <a:sy n="145" d="100"/>
        </p:scale>
        <p:origin x="176" y="6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de3978a9e7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de3978a9e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70212c8b2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70212c8b2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This image shows the scene when only enabling Small Scale Rasterization (only raster small triangles)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6ccdd4d69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6ccdd4d69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70212c8b2c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70212c8b2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70212c8b2c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70212c8b2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Quiz 1: Why Unified Vertex Buffer?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cdd5ae1d69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cdd5ae1d6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image shows the scene when only enabling Bin Rasterization (only raster large triangles)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6ccdd4d69d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6ccdd4d69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cdd5ae1d6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cdd5ae1d6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Again don’t know what this image shows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70212c8b2c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70212c8b2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70212c8b2c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70212c8b2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e3978a9e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e3978a9e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dad2f8953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dad2f8953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6ccdd4d69d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6ccdd4d69d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6ccdd4d69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6ccdd4d69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d163db287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d163db28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139c1a948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139c1a948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70212c8b2c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70212c8b2c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70212c8b2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70212c8b2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daa42b0592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daa42b059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70212c8b2c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70212c8b2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say: “Everything runs well on a NVIDIA 3080 but not on the hardware our target group has”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daa42b059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daa42b059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b66d44ec6a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b66d44ec6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DADADA"/>
                </a:solidFill>
                <a:highlight>
                  <a:srgbClr val="1E1E1E"/>
                </a:highlight>
                <a:latin typeface="Courier New"/>
                <a:ea typeface="Courier New"/>
                <a:cs typeface="Courier New"/>
                <a:sym typeface="Courier New"/>
              </a:rPr>
              <a:t>Result, runs at 7ms on RX 7600</a:t>
            </a:r>
            <a:br>
              <a:rPr lang="en" sz="1050">
                <a:solidFill>
                  <a:srgbClr val="DADADA"/>
                </a:solidFill>
                <a:highlight>
                  <a:srgbClr val="1E1E1E"/>
                </a:highlight>
                <a:latin typeface="Courier New"/>
                <a:ea typeface="Courier New"/>
                <a:cs typeface="Courier New"/>
                <a:sym typeface="Courier New"/>
              </a:rPr>
            </a:br>
            <a:r>
              <a:rPr lang="en" sz="1050">
                <a:solidFill>
                  <a:srgbClr val="DADADA"/>
                </a:solidFill>
                <a:highlight>
                  <a:srgbClr val="1E1E1E"/>
                </a:highlight>
                <a:latin typeface="Courier New"/>
                <a:ea typeface="Courier New"/>
                <a:cs typeface="Courier New"/>
                <a:sym typeface="Courier New"/>
              </a:rPr>
              <a:t>Around 3 Million triangles</a:t>
            </a:r>
            <a:endParaRPr sz="1050">
              <a:solidFill>
                <a:srgbClr val="DADADA"/>
              </a:solidFill>
              <a:highlight>
                <a:srgbClr val="1E1E1E"/>
              </a:highlight>
              <a:latin typeface="Courier New"/>
              <a:ea typeface="Courier New"/>
              <a:cs typeface="Courier New"/>
              <a:sym typeface="Courier New"/>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6ccdd4d69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6ccdd4d6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cdd5ae1d69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cdd5ae1d6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Quiz0: Why is VB faster than deferred in General?</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jcgt.org/published/0002/02/0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wolf@theforge.dev"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github.com/ConfettiFX/The-Forg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highlight>
                  <a:schemeClr val="dk1"/>
                </a:highlight>
              </a:rPr>
              <a:t>Triangle Visibility Buffer 2.0</a:t>
            </a:r>
            <a:endParaRPr>
              <a:solidFill>
                <a:schemeClr val="lt1"/>
              </a:solidFill>
              <a:highlight>
                <a:schemeClr val="dk1"/>
              </a:highlight>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en">
                <a:solidFill>
                  <a:schemeClr val="lt1"/>
                </a:solidFill>
              </a:rPr>
              <a:t>- Compute Based Rendering - </a:t>
            </a:r>
            <a:br>
              <a:rPr lang="en">
                <a:solidFill>
                  <a:schemeClr val="lt1"/>
                </a:solidFill>
              </a:rPr>
            </a:br>
            <a:r>
              <a:rPr lang="en" sz="1989">
                <a:solidFill>
                  <a:schemeClr val="lt1"/>
                </a:solidFill>
              </a:rPr>
              <a:t>by David Erler and Wolfgang Engel</a:t>
            </a:r>
            <a:endParaRPr sz="1989">
              <a:solidFill>
                <a:schemeClr val="lt1"/>
              </a:solidFill>
            </a:endParaRPr>
          </a:p>
          <a:p>
            <a:pPr marL="0" lvl="0" indent="0" algn="ctr" rtl="0">
              <a:spcBef>
                <a:spcPts val="0"/>
              </a:spcBef>
              <a:spcAft>
                <a:spcPts val="0"/>
              </a:spcAft>
              <a:buNone/>
            </a:pPr>
            <a:r>
              <a:rPr lang="en" sz="1703">
                <a:solidFill>
                  <a:schemeClr val="lt1"/>
                </a:solidFill>
              </a:rPr>
              <a:t>The Forge Interactive</a:t>
            </a:r>
            <a:endParaRPr sz="1703">
              <a:solidFill>
                <a:schemeClr val="lt1"/>
              </a:solidFill>
            </a:endParaRPr>
          </a:p>
        </p:txBody>
      </p:sp>
      <p:pic>
        <p:nvPicPr>
          <p:cNvPr id="56" name="Google Shape;56;p13"/>
          <p:cNvPicPr preferRelativeResize="0"/>
          <p:nvPr/>
        </p:nvPicPr>
        <p:blipFill>
          <a:blip r:embed="rId3">
            <a:alphaModFix/>
          </a:blip>
          <a:stretch>
            <a:fillRect/>
          </a:stretch>
        </p:blipFill>
        <p:spPr>
          <a:xfrm>
            <a:off x="8356813" y="4350901"/>
            <a:ext cx="787183" cy="7926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9"/>
        <p:cNvGrpSpPr/>
        <p:nvPr/>
      </p:nvGrpSpPr>
      <p:grpSpPr>
        <a:xfrm>
          <a:off x="0" y="0"/>
          <a:ext cx="0" cy="0"/>
          <a:chOff x="0" y="0"/>
          <a:chExt cx="0" cy="0"/>
        </a:xfrm>
      </p:grpSpPr>
      <p:sp>
        <p:nvSpPr>
          <p:cNvPr id="120" name="Google Shape;120;p22"/>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Triangle Processing &amp; Rasterization</a:t>
            </a:r>
            <a:endParaRPr sz="3500">
              <a:solidFill>
                <a:schemeClr val="lt1"/>
              </a:solidFill>
              <a:highlight>
                <a:schemeClr val="dk1"/>
              </a:highlight>
            </a:endParaRPr>
          </a:p>
        </p:txBody>
      </p:sp>
      <p:pic>
        <p:nvPicPr>
          <p:cNvPr id="121" name="Google Shape;121;p22"/>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22" name="Google Shape;122;p22"/>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We use a single dispatch to process every triangle in the scene</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Each thread processes a single triangle and performs culling tests (see [Chajdas] [Whilidal])</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Degenerate and Back Face</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Frustum</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Multi-View Triangle Removal (see [Engel18])</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Load triangle data only once	</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Process n views per thread</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We determine covered pixel area per triangle and either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Append to Bin Buffer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Or rasterize in-place (Small Scale Rasterization)</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6"/>
        <p:cNvGrpSpPr/>
        <p:nvPr/>
      </p:nvGrpSpPr>
      <p:grpSpPr>
        <a:xfrm>
          <a:off x="0" y="0"/>
          <a:ext cx="0" cy="0"/>
          <a:chOff x="0" y="0"/>
          <a:chExt cx="0" cy="0"/>
        </a:xfrm>
      </p:grpSpPr>
      <p:sp>
        <p:nvSpPr>
          <p:cNvPr id="127" name="Google Shape;127;p23"/>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Small Scale Rasterization</a:t>
            </a:r>
            <a:endParaRPr sz="3500">
              <a:solidFill>
                <a:schemeClr val="lt1"/>
              </a:solidFill>
              <a:highlight>
                <a:schemeClr val="dk1"/>
              </a:highlight>
            </a:endParaRPr>
          </a:p>
        </p:txBody>
      </p:sp>
      <p:pic>
        <p:nvPicPr>
          <p:cNvPr id="128" name="Google Shape;128;p23"/>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29" name="Google Shape;129;p23"/>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pic>
        <p:nvPicPr>
          <p:cNvPr id="130" name="Google Shape;130;p23"/>
          <p:cNvPicPr preferRelativeResize="0"/>
          <p:nvPr/>
        </p:nvPicPr>
        <p:blipFill>
          <a:blip r:embed="rId4">
            <a:alphaModFix/>
          </a:blip>
          <a:stretch>
            <a:fillRect/>
          </a:stretch>
        </p:blipFill>
        <p:spPr>
          <a:xfrm>
            <a:off x="914400" y="523494"/>
            <a:ext cx="7315200" cy="40965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4"/>
        <p:cNvGrpSpPr/>
        <p:nvPr/>
      </p:nvGrpSpPr>
      <p:grpSpPr>
        <a:xfrm>
          <a:off x="0" y="0"/>
          <a:ext cx="0" cy="0"/>
          <a:chOff x="0" y="0"/>
          <a:chExt cx="0" cy="0"/>
        </a:xfrm>
      </p:grpSpPr>
      <p:sp>
        <p:nvSpPr>
          <p:cNvPr id="135" name="Google Shape;135;p24"/>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Clr>
                <a:schemeClr val="dk1"/>
              </a:buClr>
              <a:buSzPct val="31428"/>
              <a:buFont typeface="Arial"/>
              <a:buNone/>
            </a:pPr>
            <a:r>
              <a:rPr lang="en" sz="3500">
                <a:solidFill>
                  <a:schemeClr val="lt1"/>
                </a:solidFill>
                <a:highlight>
                  <a:schemeClr val="dk1"/>
                </a:highlight>
              </a:rPr>
              <a:t>Small Scale Rasterization</a:t>
            </a:r>
            <a:endParaRPr sz="3500">
              <a:solidFill>
                <a:schemeClr val="lt1"/>
              </a:solidFill>
              <a:highlight>
                <a:schemeClr val="dk1"/>
              </a:highlight>
            </a:endParaRPr>
          </a:p>
        </p:txBody>
      </p:sp>
      <p:pic>
        <p:nvPicPr>
          <p:cNvPr id="136" name="Google Shape;136;p24"/>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37" name="Google Shape;137;p24"/>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Screenshot shows output when only performing Small Scale Rasterization</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We raster triangles covering less than 32x32 pixels in-place</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Triangle data: GeometrySet + MeshID + TriangleIndex</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We pack depth + triangle data into 64 bit value</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Loop over AABB and perform 64 bit atomics with Visibility Buffer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Avoid reading triangle data a second time for raster altogether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Avoid writing many small triangles to Bin Buffer</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Data for larger triangles is written into the Bin Buffer</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1"/>
        <p:cNvGrpSpPr/>
        <p:nvPr/>
      </p:nvGrpSpPr>
      <p:grpSpPr>
        <a:xfrm>
          <a:off x="0" y="0"/>
          <a:ext cx="0" cy="0"/>
          <a:chOff x="0" y="0"/>
          <a:chExt cx="0" cy="0"/>
        </a:xfrm>
      </p:grpSpPr>
      <p:sp>
        <p:nvSpPr>
          <p:cNvPr id="142" name="Google Shape;142;p25"/>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Bin Buffer</a:t>
            </a:r>
            <a:endParaRPr sz="3500">
              <a:solidFill>
                <a:schemeClr val="lt1"/>
              </a:solidFill>
              <a:highlight>
                <a:schemeClr val="dk1"/>
              </a:highlight>
            </a:endParaRPr>
          </a:p>
        </p:txBody>
      </p:sp>
      <p:pic>
        <p:nvPicPr>
          <p:cNvPr id="143" name="Google Shape;143;p25"/>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44" name="Google Shape;144;p25"/>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pic>
        <p:nvPicPr>
          <p:cNvPr id="145" name="Google Shape;145;p25"/>
          <p:cNvPicPr preferRelativeResize="0"/>
          <p:nvPr/>
        </p:nvPicPr>
        <p:blipFill>
          <a:blip r:embed="rId4">
            <a:alphaModFix/>
          </a:blip>
          <a:stretch>
            <a:fillRect/>
          </a:stretch>
        </p:blipFill>
        <p:spPr>
          <a:xfrm>
            <a:off x="914400" y="516491"/>
            <a:ext cx="7315199" cy="41105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9"/>
        <p:cNvGrpSpPr/>
        <p:nvPr/>
      </p:nvGrpSpPr>
      <p:grpSpPr>
        <a:xfrm>
          <a:off x="0" y="0"/>
          <a:ext cx="0" cy="0"/>
          <a:chOff x="0" y="0"/>
          <a:chExt cx="0" cy="0"/>
        </a:xfrm>
      </p:grpSpPr>
      <p:sp>
        <p:nvSpPr>
          <p:cNvPr id="150" name="Google Shape;150;p26"/>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Bin Buffer</a:t>
            </a:r>
            <a:endParaRPr sz="3500">
              <a:solidFill>
                <a:schemeClr val="lt1"/>
              </a:solidFill>
              <a:highlight>
                <a:schemeClr val="dk1"/>
              </a:highlight>
            </a:endParaRPr>
          </a:p>
        </p:txBody>
      </p:sp>
      <p:pic>
        <p:nvPicPr>
          <p:cNvPr id="151" name="Google Shape;151;p26"/>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52" name="Google Shape;152;p26"/>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Screenshot shows per-bin triangle occupancy</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We essentially perform very coarse rasterization over screen-aligned bins</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Loop over triangle AABB</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We use compacted writes back to Bin Buffer: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Use LDS per-bin counter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Reserve bin ranges once</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Write Triangle data back without atomics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We can avoid writing indices back to memory altogether</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We found 128x128 bins to be the best performing setup @1080p</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6"/>
        <p:cNvGrpSpPr/>
        <p:nvPr/>
      </p:nvGrpSpPr>
      <p:grpSpPr>
        <a:xfrm>
          <a:off x="0" y="0"/>
          <a:ext cx="0" cy="0"/>
          <a:chOff x="0" y="0"/>
          <a:chExt cx="0" cy="0"/>
        </a:xfrm>
      </p:grpSpPr>
      <p:sp>
        <p:nvSpPr>
          <p:cNvPr id="157" name="Google Shape;157;p27"/>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Bin Rasterization</a:t>
            </a:r>
            <a:endParaRPr sz="3500">
              <a:solidFill>
                <a:schemeClr val="lt1"/>
              </a:solidFill>
              <a:highlight>
                <a:schemeClr val="dk1"/>
              </a:highlight>
            </a:endParaRPr>
          </a:p>
        </p:txBody>
      </p:sp>
      <p:pic>
        <p:nvPicPr>
          <p:cNvPr id="158" name="Google Shape;158;p27"/>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59" name="Google Shape;159;p27"/>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pic>
        <p:nvPicPr>
          <p:cNvPr id="160" name="Google Shape;160;p27"/>
          <p:cNvPicPr preferRelativeResize="0"/>
          <p:nvPr/>
        </p:nvPicPr>
        <p:blipFill>
          <a:blip r:embed="rId4">
            <a:alphaModFix/>
          </a:blip>
          <a:stretch>
            <a:fillRect/>
          </a:stretch>
        </p:blipFill>
        <p:spPr>
          <a:xfrm>
            <a:off x="912251" y="516474"/>
            <a:ext cx="7315202" cy="41105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
        <p:cNvGrpSpPr/>
        <p:nvPr/>
      </p:nvGrpSpPr>
      <p:grpSpPr>
        <a:xfrm>
          <a:off x="0" y="0"/>
          <a:ext cx="0" cy="0"/>
          <a:chOff x="0" y="0"/>
          <a:chExt cx="0" cy="0"/>
        </a:xfrm>
      </p:grpSpPr>
      <p:sp>
        <p:nvSpPr>
          <p:cNvPr id="165" name="Google Shape;165;p28"/>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Bin Rasterization</a:t>
            </a:r>
            <a:endParaRPr sz="3500">
              <a:solidFill>
                <a:schemeClr val="lt1"/>
              </a:solidFill>
              <a:highlight>
                <a:schemeClr val="dk1"/>
              </a:highlight>
            </a:endParaRPr>
          </a:p>
        </p:txBody>
      </p:sp>
      <p:pic>
        <p:nvPicPr>
          <p:cNvPr id="166" name="Google Shape;166;p28"/>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67" name="Google Shape;167;p28"/>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Previous screenshot shows output when limiting rasterization to Bin triangles</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Single Dispatch with enough groups to cover all bins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Group size is (16,16,1), each thread:</a:t>
            </a:r>
            <a:endParaRPr sz="1500">
              <a:solidFill>
                <a:schemeClr val="lt2"/>
              </a:solidFill>
              <a:highlight>
                <a:schemeClr val="dk1"/>
              </a:highlight>
            </a:endParaRPr>
          </a:p>
          <a:p>
            <a:pPr marL="1371600" lvl="2" indent="-323850" algn="l" rtl="0">
              <a:spcBef>
                <a:spcPts val="0"/>
              </a:spcBef>
              <a:spcAft>
                <a:spcPts val="0"/>
              </a:spcAft>
              <a:buClr>
                <a:schemeClr val="lt2"/>
              </a:buClr>
              <a:buSzPts val="1500"/>
              <a:buChar char="■"/>
            </a:pPr>
            <a:r>
              <a:rPr lang="en" sz="1500">
                <a:solidFill>
                  <a:schemeClr val="lt2"/>
                </a:solidFill>
                <a:highlight>
                  <a:schemeClr val="dk1"/>
                </a:highlight>
              </a:rPr>
              <a:t>loads and rasterizes a single triangle (256, linearly assigned)</a:t>
            </a:r>
            <a:endParaRPr sz="1500">
              <a:solidFill>
                <a:schemeClr val="lt2"/>
              </a:solidFill>
              <a:highlight>
                <a:schemeClr val="dk1"/>
              </a:highlight>
            </a:endParaRPr>
          </a:p>
          <a:p>
            <a:pPr marL="1371600" lvl="2" indent="-323850" algn="l" rtl="0">
              <a:spcBef>
                <a:spcPts val="0"/>
              </a:spcBef>
              <a:spcAft>
                <a:spcPts val="0"/>
              </a:spcAft>
              <a:buClr>
                <a:schemeClr val="lt2"/>
              </a:buClr>
              <a:buSzPts val="1500"/>
              <a:buChar char="■"/>
            </a:pPr>
            <a:r>
              <a:rPr lang="en" sz="1500">
                <a:solidFill>
                  <a:schemeClr val="lt2"/>
                </a:solidFill>
                <a:highlight>
                  <a:schemeClr val="dk1"/>
                </a:highlight>
              </a:rPr>
              <a:t>writes 4x4 bin pixels (64x64 == 16x16x4x4)</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Use LDS 64x64 SubBin for rasterization (64x64x8 == 32Kb)</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Raster using Coherent Loop over fixed SubBin extents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Pack depth + Triangle data into single uint64_t with leading depth</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Write to LDS using AtomicMax(...)</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Distribute writes to main memory over threads</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We found this setup to yield the best performance @1080p</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We are going to tune performance for more platforms and resolutions towards 4k</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1"/>
        <p:cNvGrpSpPr/>
        <p:nvPr/>
      </p:nvGrpSpPr>
      <p:grpSpPr>
        <a:xfrm>
          <a:off x="0" y="0"/>
          <a:ext cx="0" cy="0"/>
          <a:chOff x="0" y="0"/>
          <a:chExt cx="0" cy="0"/>
        </a:xfrm>
      </p:grpSpPr>
      <p:sp>
        <p:nvSpPr>
          <p:cNvPr id="172" name="Google Shape;172;p29"/>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Combined Visibility Results</a:t>
            </a:r>
            <a:endParaRPr sz="3500">
              <a:solidFill>
                <a:schemeClr val="lt1"/>
              </a:solidFill>
              <a:highlight>
                <a:schemeClr val="dk1"/>
              </a:highlight>
            </a:endParaRPr>
          </a:p>
        </p:txBody>
      </p:sp>
      <p:pic>
        <p:nvPicPr>
          <p:cNvPr id="173" name="Google Shape;173;p29"/>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74" name="Google Shape;174;p29"/>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pic>
        <p:nvPicPr>
          <p:cNvPr id="175" name="Google Shape;175;p29"/>
          <p:cNvPicPr preferRelativeResize="0"/>
          <p:nvPr/>
        </p:nvPicPr>
        <p:blipFill rotWithShape="1">
          <a:blip r:embed="rId4">
            <a:alphaModFix/>
          </a:blip>
          <a:srcRect/>
          <a:stretch/>
        </p:blipFill>
        <p:spPr>
          <a:xfrm>
            <a:off x="914400" y="514350"/>
            <a:ext cx="7315200" cy="4114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9"/>
        <p:cNvGrpSpPr/>
        <p:nvPr/>
      </p:nvGrpSpPr>
      <p:grpSpPr>
        <a:xfrm>
          <a:off x="0" y="0"/>
          <a:ext cx="0" cy="0"/>
          <a:chOff x="0" y="0"/>
          <a:chExt cx="0" cy="0"/>
        </a:xfrm>
      </p:grpSpPr>
      <p:sp>
        <p:nvSpPr>
          <p:cNvPr id="180" name="Google Shape;180;p30"/>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Blits and Shading</a:t>
            </a:r>
            <a:endParaRPr sz="3500">
              <a:solidFill>
                <a:schemeClr val="lt1"/>
              </a:solidFill>
              <a:highlight>
                <a:schemeClr val="dk1"/>
              </a:highlight>
            </a:endParaRPr>
          </a:p>
        </p:txBody>
      </p:sp>
      <p:pic>
        <p:nvPicPr>
          <p:cNvPr id="181" name="Google Shape;181;p30"/>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82" name="Google Shape;182;p30"/>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Outputs of previous stages are:</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Single unified Visibility Buffer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Single unified Bin Buffer</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For Shadow Mapping, Ambient Occlusion and GodRays need 4-byte depth buffers</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We use Blits to extract depth and populate buffers for each view</a:t>
            </a:r>
            <a:endParaRPr sz="1500">
              <a:solidFill>
                <a:schemeClr val="lt2"/>
              </a:solidFill>
              <a:highlight>
                <a:schemeClr val="dk1"/>
              </a:highlight>
            </a:endParaRPr>
          </a:p>
          <a:p>
            <a:pPr marL="457200" lvl="0" indent="0" algn="l" rtl="0">
              <a:spcBef>
                <a:spcPts val="0"/>
              </a:spcBef>
              <a:spcAft>
                <a:spcPts val="0"/>
              </a:spcAft>
              <a:buNone/>
            </a:pPr>
            <a:r>
              <a:rPr lang="en" sz="1500">
                <a:solidFill>
                  <a:schemeClr val="lt2"/>
                </a:solidFill>
                <a:highlight>
                  <a:schemeClr val="dk1"/>
                </a:highlight>
              </a:rPr>
              <a:t> </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Forward++ Shading:</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Load Visibility Buffer entry and Triangle Data</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Sample material textures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Compute Lighting</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Apply SSAO and Ray Marching results</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6"/>
        <p:cNvGrpSpPr/>
        <p:nvPr/>
      </p:nvGrpSpPr>
      <p:grpSpPr>
        <a:xfrm>
          <a:off x="0" y="0"/>
          <a:ext cx="0" cy="0"/>
          <a:chOff x="0" y="0"/>
          <a:chExt cx="0" cy="0"/>
        </a:xfrm>
      </p:grpSpPr>
      <p:sp>
        <p:nvSpPr>
          <p:cNvPr id="187" name="Google Shape;187;p31"/>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Demo</a:t>
            </a:r>
            <a:endParaRPr sz="3500">
              <a:solidFill>
                <a:schemeClr val="lt1"/>
              </a:solidFill>
              <a:highlight>
                <a:schemeClr val="dk1"/>
              </a:highlight>
            </a:endParaRPr>
          </a:p>
        </p:txBody>
      </p:sp>
      <p:pic>
        <p:nvPicPr>
          <p:cNvPr id="188" name="Google Shape;188;p31"/>
          <p:cNvPicPr preferRelativeResize="0"/>
          <p:nvPr/>
        </p:nvPicPr>
        <p:blipFill>
          <a:blip r:embed="rId5">
            <a:alphaModFix/>
          </a:blip>
          <a:stretch>
            <a:fillRect/>
          </a:stretch>
        </p:blipFill>
        <p:spPr>
          <a:xfrm>
            <a:off x="8356813" y="4350901"/>
            <a:ext cx="787183" cy="792602"/>
          </a:xfrm>
          <a:prstGeom prst="rect">
            <a:avLst/>
          </a:prstGeom>
          <a:noFill/>
          <a:ln>
            <a:noFill/>
          </a:ln>
        </p:spPr>
      </p:pic>
      <p:sp>
        <p:nvSpPr>
          <p:cNvPr id="189" name="Google Shape;189;p31"/>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pic>
        <p:nvPicPr>
          <p:cNvPr id="3" name="00.mp4">
            <a:hlinkClick r:id="" action="ppaction://media"/>
            <a:extLst>
              <a:ext uri="{FF2B5EF4-FFF2-40B4-BE49-F238E27FC236}">
                <a16:creationId xmlns:a16="http://schemas.microsoft.com/office/drawing/2014/main" id="{597C8375-6D91-3142-CC51-CDDEB52C46D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175" y="568036"/>
            <a:ext cx="8616833" cy="3976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The Forge</a:t>
            </a:r>
            <a:endParaRPr sz="3500">
              <a:solidFill>
                <a:schemeClr val="lt1"/>
              </a:solidFill>
              <a:highlight>
                <a:schemeClr val="dk1"/>
              </a:highlight>
            </a:endParaRPr>
          </a:p>
        </p:txBody>
      </p:sp>
      <p:pic>
        <p:nvPicPr>
          <p:cNvPr id="62" name="Google Shape;62;p14"/>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63" name="Google Shape;63;p14"/>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Founded in 2009 by Wolfgang Engel</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Nearly 40 graphics programmers around the world</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Supports Graphics &amp; Engine Development on vast amounts of projects</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Optimizations, Feature implementation, platform ports and game engine development from Scratch</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Tomb Raider, Starfield, Forza, Hades, Activision, etc…</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Located in Sunny San Diego</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pic>
        <p:nvPicPr>
          <p:cNvPr id="64" name="Google Shape;64;p14"/>
          <p:cNvPicPr preferRelativeResize="0"/>
          <p:nvPr/>
        </p:nvPicPr>
        <p:blipFill>
          <a:blip r:embed="rId4">
            <a:alphaModFix/>
          </a:blip>
          <a:stretch>
            <a:fillRect/>
          </a:stretch>
        </p:blipFill>
        <p:spPr>
          <a:xfrm>
            <a:off x="2405053" y="2431474"/>
            <a:ext cx="4333893" cy="1871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4"/>
        <p:cNvGrpSpPr/>
        <p:nvPr/>
      </p:nvGrpSpPr>
      <p:grpSpPr>
        <a:xfrm>
          <a:off x="0" y="0"/>
          <a:ext cx="0" cy="0"/>
          <a:chOff x="0" y="0"/>
          <a:chExt cx="0" cy="0"/>
        </a:xfrm>
      </p:grpSpPr>
      <p:sp>
        <p:nvSpPr>
          <p:cNvPr id="195" name="Google Shape;195;p32"/>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Performance</a:t>
            </a:r>
            <a:endParaRPr sz="3500">
              <a:solidFill>
                <a:schemeClr val="lt1"/>
              </a:solidFill>
              <a:highlight>
                <a:schemeClr val="dk1"/>
              </a:highlight>
            </a:endParaRPr>
          </a:p>
        </p:txBody>
      </p:sp>
      <p:pic>
        <p:nvPicPr>
          <p:cNvPr id="196" name="Google Shape;196;p32"/>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97" name="Google Shape;197;p32"/>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TVB 2.0 is currently 1.25x to 2x slower than TVB 1.0</a:t>
            </a:r>
            <a:endParaRPr sz="1500">
              <a:solidFill>
                <a:schemeClr val="lt2"/>
              </a:solidFill>
              <a:highlight>
                <a:schemeClr val="dk1"/>
              </a:highlight>
            </a:endParaRPr>
          </a:p>
        </p:txBody>
      </p:sp>
      <p:graphicFrame>
        <p:nvGraphicFramePr>
          <p:cNvPr id="198" name="Google Shape;198;p32"/>
          <p:cNvGraphicFramePr/>
          <p:nvPr/>
        </p:nvGraphicFramePr>
        <p:xfrm>
          <a:off x="588425" y="1474575"/>
          <a:ext cx="8297600" cy="2102970"/>
        </p:xfrm>
        <a:graphic>
          <a:graphicData uri="http://schemas.openxmlformats.org/drawingml/2006/table">
            <a:tbl>
              <a:tblPr>
                <a:noFill/>
                <a:tableStyleId>{342EE269-62B2-4794-B5D3-E5668CAD2EA1}</a:tableStyleId>
              </a:tblPr>
              <a:tblGrid>
                <a:gridCol w="1942725">
                  <a:extLst>
                    <a:ext uri="{9D8B030D-6E8A-4147-A177-3AD203B41FA5}">
                      <a16:colId xmlns:a16="http://schemas.microsoft.com/office/drawing/2014/main" val="20000"/>
                    </a:ext>
                  </a:extLst>
                </a:gridCol>
                <a:gridCol w="1270975">
                  <a:extLst>
                    <a:ext uri="{9D8B030D-6E8A-4147-A177-3AD203B41FA5}">
                      <a16:colId xmlns:a16="http://schemas.microsoft.com/office/drawing/2014/main" val="20001"/>
                    </a:ext>
                  </a:extLst>
                </a:gridCol>
                <a:gridCol w="1270975">
                  <a:extLst>
                    <a:ext uri="{9D8B030D-6E8A-4147-A177-3AD203B41FA5}">
                      <a16:colId xmlns:a16="http://schemas.microsoft.com/office/drawing/2014/main" val="20002"/>
                    </a:ext>
                  </a:extLst>
                </a:gridCol>
                <a:gridCol w="1270975">
                  <a:extLst>
                    <a:ext uri="{9D8B030D-6E8A-4147-A177-3AD203B41FA5}">
                      <a16:colId xmlns:a16="http://schemas.microsoft.com/office/drawing/2014/main" val="20003"/>
                    </a:ext>
                  </a:extLst>
                </a:gridCol>
                <a:gridCol w="1229000">
                  <a:extLst>
                    <a:ext uri="{9D8B030D-6E8A-4147-A177-3AD203B41FA5}">
                      <a16:colId xmlns:a16="http://schemas.microsoft.com/office/drawing/2014/main" val="20004"/>
                    </a:ext>
                  </a:extLst>
                </a:gridCol>
                <a:gridCol w="1312950">
                  <a:extLst>
                    <a:ext uri="{9D8B030D-6E8A-4147-A177-3AD203B41FA5}">
                      <a16:colId xmlns:a16="http://schemas.microsoft.com/office/drawing/2014/main" val="20005"/>
                    </a:ext>
                  </a:extLst>
                </a:gridCol>
              </a:tblGrid>
              <a:tr h="381000">
                <a:tc>
                  <a:txBody>
                    <a:bodyPr/>
                    <a:lstStyle/>
                    <a:p>
                      <a:pPr marL="0" lvl="0" indent="0" algn="ctr" rtl="0">
                        <a:spcBef>
                          <a:spcPts val="0"/>
                        </a:spcBef>
                        <a:spcAft>
                          <a:spcPts val="0"/>
                        </a:spcAft>
                        <a:buNone/>
                      </a:pPr>
                      <a:r>
                        <a:rPr lang="en">
                          <a:solidFill>
                            <a:schemeClr val="lt1"/>
                          </a:solidFill>
                          <a:highlight>
                            <a:schemeClr val="dk1"/>
                          </a:highlight>
                        </a:rPr>
                        <a:t>Stage</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RX 7600 </a:t>
                      </a:r>
                      <a:r>
                        <a:rPr lang="en" sz="800">
                          <a:solidFill>
                            <a:schemeClr val="lt1"/>
                          </a:solidFill>
                          <a:highlight>
                            <a:schemeClr val="dk1"/>
                          </a:highlight>
                        </a:rPr>
                        <a:t>(1080p)</a:t>
                      </a:r>
                      <a:endParaRPr sz="800">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PS5</a:t>
                      </a:r>
                      <a:endParaRPr>
                        <a:solidFill>
                          <a:schemeClr val="lt1"/>
                        </a:solidFill>
                        <a:highlight>
                          <a:schemeClr val="dk1"/>
                        </a:highlight>
                      </a:endParaRPr>
                    </a:p>
                    <a:p>
                      <a:pPr marL="0" lvl="0" indent="0" algn="ctr" rtl="0">
                        <a:spcBef>
                          <a:spcPts val="0"/>
                        </a:spcBef>
                        <a:spcAft>
                          <a:spcPts val="0"/>
                        </a:spcAft>
                        <a:buNone/>
                      </a:pPr>
                      <a:r>
                        <a:rPr lang="en" sz="800">
                          <a:solidFill>
                            <a:schemeClr val="lt1"/>
                          </a:solidFill>
                          <a:highlight>
                            <a:schemeClr val="dk1"/>
                          </a:highlight>
                        </a:rPr>
                        <a:t>(1080p)</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PS5</a:t>
                      </a:r>
                      <a:endParaRPr>
                        <a:solidFill>
                          <a:schemeClr val="lt1"/>
                        </a:solidFill>
                        <a:highlight>
                          <a:schemeClr val="dk1"/>
                        </a:highlight>
                      </a:endParaRPr>
                    </a:p>
                    <a:p>
                      <a:pPr marL="0" lvl="0" indent="0" algn="ctr" rtl="0">
                        <a:spcBef>
                          <a:spcPts val="0"/>
                        </a:spcBef>
                        <a:spcAft>
                          <a:spcPts val="0"/>
                        </a:spcAft>
                        <a:buNone/>
                      </a:pPr>
                      <a:r>
                        <a:rPr lang="en" sz="700">
                          <a:solidFill>
                            <a:schemeClr val="lt1"/>
                          </a:solidFill>
                          <a:highlight>
                            <a:schemeClr val="dk1"/>
                          </a:highlight>
                        </a:rPr>
                        <a:t>(4K)</a:t>
                      </a:r>
                      <a:endParaRPr sz="700">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Macbook M2</a:t>
                      </a:r>
                      <a:endParaRPr>
                        <a:solidFill>
                          <a:schemeClr val="lt1"/>
                        </a:solidFill>
                        <a:highlight>
                          <a:schemeClr val="dk1"/>
                        </a:highlight>
                      </a:endParaRPr>
                    </a:p>
                    <a:p>
                      <a:pPr marL="0" lvl="0" indent="0" algn="ctr" rtl="0">
                        <a:spcBef>
                          <a:spcPts val="0"/>
                        </a:spcBef>
                        <a:spcAft>
                          <a:spcPts val="0"/>
                        </a:spcAft>
                        <a:buClr>
                          <a:schemeClr val="dk1"/>
                        </a:buClr>
                        <a:buSzPts val="1100"/>
                        <a:buFont typeface="Arial"/>
                        <a:buNone/>
                      </a:pPr>
                      <a:r>
                        <a:rPr lang="en" sz="800">
                          <a:solidFill>
                            <a:schemeClr val="lt1"/>
                          </a:solidFill>
                          <a:highlight>
                            <a:schemeClr val="dk1"/>
                          </a:highlight>
                        </a:rPr>
                        <a:t>(1080p)</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iPhone 15 Pro</a:t>
                      </a:r>
                      <a:endParaRPr>
                        <a:solidFill>
                          <a:schemeClr val="lt1"/>
                        </a:solidFill>
                        <a:highlight>
                          <a:schemeClr val="dk1"/>
                        </a:highlight>
                      </a:endParaRPr>
                    </a:p>
                    <a:p>
                      <a:pPr marL="0" lvl="0" indent="0" algn="ctr" rtl="0">
                        <a:spcBef>
                          <a:spcPts val="0"/>
                        </a:spcBef>
                        <a:spcAft>
                          <a:spcPts val="0"/>
                        </a:spcAft>
                        <a:buClr>
                          <a:schemeClr val="dk1"/>
                        </a:buClr>
                        <a:buSzPts val="1100"/>
                        <a:buFont typeface="Arial"/>
                        <a:buNone/>
                      </a:pPr>
                      <a:r>
                        <a:rPr lang="en" sz="800">
                          <a:solidFill>
                            <a:schemeClr val="lt1"/>
                          </a:solidFill>
                          <a:highlight>
                            <a:schemeClr val="dk1"/>
                          </a:highlight>
                        </a:rPr>
                        <a:t>(1704x786)</a:t>
                      </a:r>
                      <a:endParaRPr>
                        <a:solidFill>
                          <a:schemeClr val="lt1"/>
                        </a:solidFill>
                        <a:highlight>
                          <a:schemeClr val="dk1"/>
                        </a:highlight>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solidFill>
                            <a:schemeClr val="lt1"/>
                          </a:solidFill>
                          <a:highlight>
                            <a:schemeClr val="dk1"/>
                          </a:highlight>
                        </a:rPr>
                        <a:t>Triangle Processing</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3.5ms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3.4ms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15.5ms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11.3ms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19.3ms</a:t>
                      </a:r>
                      <a:endParaRPr>
                        <a:solidFill>
                          <a:schemeClr val="lt1"/>
                        </a:solidFill>
                        <a:highlight>
                          <a:schemeClr val="dk1"/>
                        </a:highlight>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solidFill>
                            <a:schemeClr val="lt1"/>
                          </a:solidFill>
                          <a:highlight>
                            <a:schemeClr val="dk1"/>
                          </a:highlight>
                        </a:rPr>
                        <a:t>Bin Rasterization</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1.1ms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1.4ms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8ms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10.9ms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10.2ms</a:t>
                      </a:r>
                      <a:endParaRPr>
                        <a:solidFill>
                          <a:schemeClr val="lt1"/>
                        </a:solidFill>
                        <a:highlight>
                          <a:schemeClr val="dk1"/>
                        </a:highlight>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solidFill>
                            <a:schemeClr val="lt1"/>
                          </a:solidFill>
                          <a:highlight>
                            <a:schemeClr val="dk1"/>
                          </a:highlight>
                        </a:rPr>
                        <a:t>Shading</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0.7ms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1.3ms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3.8ms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1.8ms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6.4ms</a:t>
                      </a:r>
                      <a:endParaRPr>
                        <a:solidFill>
                          <a:schemeClr val="lt1"/>
                        </a:solidFill>
                        <a:highlight>
                          <a:schemeClr val="dk1"/>
                        </a:highlight>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solidFill>
                            <a:schemeClr val="lt1"/>
                          </a:solidFill>
                          <a:highlight>
                            <a:schemeClr val="dk1"/>
                          </a:highlight>
                        </a:rPr>
                        <a:t>Total (async)</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3.8ms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5.2ms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15.6ms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13.7ms</a:t>
                      </a:r>
                      <a:endParaRPr>
                        <a:solidFill>
                          <a:schemeClr val="lt1"/>
                        </a:solidFill>
                        <a:highlight>
                          <a:schemeClr val="dk1"/>
                        </a:highlight>
                      </a:endParaRPr>
                    </a:p>
                  </a:txBody>
                  <a:tcPr marL="91425" marR="91425" marT="91425" marB="91425"/>
                </a:tc>
                <a:tc>
                  <a:txBody>
                    <a:bodyPr/>
                    <a:lstStyle/>
                    <a:p>
                      <a:pPr marL="0" lvl="0" indent="0" algn="ctr" rtl="0">
                        <a:spcBef>
                          <a:spcPts val="0"/>
                        </a:spcBef>
                        <a:spcAft>
                          <a:spcPts val="0"/>
                        </a:spcAft>
                        <a:buNone/>
                      </a:pPr>
                      <a:r>
                        <a:rPr lang="en">
                          <a:solidFill>
                            <a:schemeClr val="lt1"/>
                          </a:solidFill>
                          <a:highlight>
                            <a:schemeClr val="dk1"/>
                          </a:highlight>
                        </a:rPr>
                        <a:t>19.3ms</a:t>
                      </a:r>
                      <a:endParaRPr>
                        <a:solidFill>
                          <a:schemeClr val="lt1"/>
                        </a:solidFill>
                        <a:highlight>
                          <a:schemeClr val="dk1"/>
                        </a:highlight>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2"/>
        <p:cNvGrpSpPr/>
        <p:nvPr/>
      </p:nvGrpSpPr>
      <p:grpSpPr>
        <a:xfrm>
          <a:off x="0" y="0"/>
          <a:ext cx="0" cy="0"/>
          <a:chOff x="0" y="0"/>
          <a:chExt cx="0" cy="0"/>
        </a:xfrm>
      </p:grpSpPr>
      <p:sp>
        <p:nvSpPr>
          <p:cNvPr id="203" name="Google Shape;203;p33"/>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Conclusion</a:t>
            </a:r>
            <a:endParaRPr sz="3500">
              <a:solidFill>
                <a:schemeClr val="lt1"/>
              </a:solidFill>
              <a:highlight>
                <a:schemeClr val="dk1"/>
              </a:highlight>
            </a:endParaRPr>
          </a:p>
        </p:txBody>
      </p:sp>
      <p:pic>
        <p:nvPicPr>
          <p:cNvPr id="204" name="Google Shape;204;p33"/>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205" name="Google Shape;205;p33"/>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TVB 2.0 offers significant simplifications over TVB 1.0</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No intermediate Batch Compaction</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No complicated and error-prone data redirection (mesh -&gt; draw -&gt; triangle -&gt; VB)</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Minimal cpu -&gt; gpu interaction</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Reduced number of Draws and Dispatches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Single Fence between Triangle Processing and Bin Rasterization</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Allows for per-view rasterization overlap</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Using Async compute, allows for Small Scale and Bin Rasterization overlap</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Reduced resources to 2 Unified buffers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Bin Buffer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Visibility Buffer</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Performance close to TVB1:</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No early z tests yet</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Different geometry sets are processed together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ALU/memory balancing variants left to test</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9"/>
        <p:cNvGrpSpPr/>
        <p:nvPr/>
      </p:nvGrpSpPr>
      <p:grpSpPr>
        <a:xfrm>
          <a:off x="0" y="0"/>
          <a:ext cx="0" cy="0"/>
          <a:chOff x="0" y="0"/>
          <a:chExt cx="0" cy="0"/>
        </a:xfrm>
      </p:grpSpPr>
      <p:sp>
        <p:nvSpPr>
          <p:cNvPr id="210" name="Google Shape;210;p34"/>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Next Steps</a:t>
            </a:r>
            <a:endParaRPr sz="3500">
              <a:solidFill>
                <a:schemeClr val="lt1"/>
              </a:solidFill>
              <a:highlight>
                <a:schemeClr val="dk1"/>
              </a:highlight>
            </a:endParaRPr>
          </a:p>
        </p:txBody>
      </p:sp>
      <p:pic>
        <p:nvPicPr>
          <p:cNvPr id="211" name="Google Shape;211;p34"/>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212" name="Google Shape;212;p34"/>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fontScale="90000"/>
          </a:bodyPr>
          <a:lstStyle/>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Work Graphs</a:t>
            </a:r>
            <a:endParaRPr sz="1500">
              <a:solidFill>
                <a:schemeClr val="lt2"/>
              </a:solidFill>
              <a:highlight>
                <a:schemeClr val="dk1"/>
              </a:highlight>
            </a:endParaRPr>
          </a:p>
          <a:p>
            <a:pPr marL="914400" lvl="1" indent="-314325" algn="l" rtl="0">
              <a:spcBef>
                <a:spcPts val="0"/>
              </a:spcBef>
              <a:spcAft>
                <a:spcPts val="0"/>
              </a:spcAft>
              <a:buClr>
                <a:schemeClr val="lt2"/>
              </a:buClr>
              <a:buSzPct val="100000"/>
              <a:buChar char="○"/>
            </a:pPr>
            <a:r>
              <a:rPr lang="en" sz="1500">
                <a:solidFill>
                  <a:schemeClr val="lt2"/>
                </a:solidFill>
                <a:highlight>
                  <a:schemeClr val="dk1"/>
                </a:highlight>
              </a:rPr>
              <a:t>Improve hardware utilization</a:t>
            </a:r>
            <a:endParaRPr sz="1500">
              <a:solidFill>
                <a:schemeClr val="lt2"/>
              </a:solidFill>
              <a:highlight>
                <a:schemeClr val="dk1"/>
              </a:highlight>
            </a:endParaRPr>
          </a:p>
          <a:p>
            <a:pPr marL="914400" lvl="1" indent="-314325" algn="l" rtl="0">
              <a:spcBef>
                <a:spcPts val="0"/>
              </a:spcBef>
              <a:spcAft>
                <a:spcPts val="0"/>
              </a:spcAft>
              <a:buClr>
                <a:schemeClr val="lt2"/>
              </a:buClr>
              <a:buSzPct val="100000"/>
              <a:buChar char="○"/>
            </a:pPr>
            <a:r>
              <a:rPr lang="en" sz="1500">
                <a:solidFill>
                  <a:schemeClr val="lt2"/>
                </a:solidFill>
                <a:highlight>
                  <a:schemeClr val="dk1"/>
                </a:highlight>
              </a:rPr>
              <a:t>Mesh Nodes</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Ray Tracing</a:t>
            </a:r>
            <a:endParaRPr sz="1500">
              <a:solidFill>
                <a:schemeClr val="lt2"/>
              </a:solidFill>
              <a:highlight>
                <a:schemeClr val="dk1"/>
              </a:highlight>
            </a:endParaRPr>
          </a:p>
          <a:p>
            <a:pPr marL="914400" lvl="1" indent="-314325" algn="l" rtl="0">
              <a:spcBef>
                <a:spcPts val="0"/>
              </a:spcBef>
              <a:spcAft>
                <a:spcPts val="0"/>
              </a:spcAft>
              <a:buClr>
                <a:schemeClr val="lt2"/>
              </a:buClr>
              <a:buSzPct val="100000"/>
              <a:buChar char="○"/>
            </a:pPr>
            <a:r>
              <a:rPr lang="en" sz="1500">
                <a:solidFill>
                  <a:schemeClr val="lt2"/>
                </a:solidFill>
                <a:highlight>
                  <a:schemeClr val="dk1"/>
                </a:highlight>
              </a:rPr>
              <a:t>Extend OIT approach</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Upsampling - another research project at The Forge develops an upsampler at this moment</a:t>
            </a:r>
            <a:endParaRPr sz="1500">
              <a:solidFill>
                <a:schemeClr val="lt2"/>
              </a:solidFill>
              <a:highlight>
                <a:schemeClr val="dk1"/>
              </a:highlight>
            </a:endParaRPr>
          </a:p>
          <a:p>
            <a:pPr marL="914400" lvl="1" indent="-314325" algn="l" rtl="0">
              <a:spcBef>
                <a:spcPts val="0"/>
              </a:spcBef>
              <a:spcAft>
                <a:spcPts val="0"/>
              </a:spcAft>
              <a:buClr>
                <a:schemeClr val="lt2"/>
              </a:buClr>
              <a:buSzPct val="100000"/>
              <a:buChar char="○"/>
            </a:pPr>
            <a:r>
              <a:rPr lang="en" sz="1500">
                <a:solidFill>
                  <a:schemeClr val="lt2"/>
                </a:solidFill>
                <a:highlight>
                  <a:schemeClr val="dk1"/>
                </a:highlight>
              </a:rPr>
              <a:t>Hybrid resolution rendering</a:t>
            </a:r>
            <a:endParaRPr sz="1500">
              <a:solidFill>
                <a:schemeClr val="lt2"/>
              </a:solidFill>
              <a:highlight>
                <a:schemeClr val="dk1"/>
              </a:highlight>
            </a:endParaRPr>
          </a:p>
          <a:p>
            <a:pPr marL="914400" lvl="1" indent="-314325" algn="l" rtl="0">
              <a:spcBef>
                <a:spcPts val="0"/>
              </a:spcBef>
              <a:spcAft>
                <a:spcPts val="0"/>
              </a:spcAft>
              <a:buClr>
                <a:schemeClr val="lt2"/>
              </a:buClr>
              <a:buSzPct val="100000"/>
              <a:buChar char="○"/>
            </a:pPr>
            <a:r>
              <a:rPr lang="en" sz="1500">
                <a:solidFill>
                  <a:schemeClr val="lt2"/>
                </a:solidFill>
                <a:highlight>
                  <a:schemeClr val="dk1"/>
                </a:highlight>
              </a:rPr>
              <a:t>Keep VB at full res, shade at half res</a:t>
            </a:r>
            <a:endParaRPr sz="1500">
              <a:solidFill>
                <a:schemeClr val="lt2"/>
              </a:solidFill>
              <a:highlight>
                <a:schemeClr val="dk1"/>
              </a:highlight>
            </a:endParaRPr>
          </a:p>
          <a:p>
            <a:pPr marL="914400" lvl="1" indent="-314325" algn="l" rtl="0">
              <a:spcBef>
                <a:spcPts val="0"/>
              </a:spcBef>
              <a:spcAft>
                <a:spcPts val="0"/>
              </a:spcAft>
              <a:buClr>
                <a:schemeClr val="lt2"/>
              </a:buClr>
              <a:buSzPct val="100000"/>
              <a:buChar char="○"/>
            </a:pPr>
            <a:r>
              <a:rPr lang="en" sz="1500">
                <a:solidFill>
                  <a:schemeClr val="lt2"/>
                </a:solidFill>
                <a:highlight>
                  <a:schemeClr val="dk1"/>
                </a:highlight>
              </a:rPr>
              <a:t>Upscale using triangle IDs</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TAA</a:t>
            </a:r>
            <a:endParaRPr sz="1500">
              <a:solidFill>
                <a:schemeClr val="lt2"/>
              </a:solidFill>
              <a:highlight>
                <a:schemeClr val="dk1"/>
              </a:highlight>
            </a:endParaRPr>
          </a:p>
          <a:p>
            <a:pPr marL="914400" lvl="1" indent="-314325" algn="l" rtl="0">
              <a:spcBef>
                <a:spcPts val="0"/>
              </a:spcBef>
              <a:spcAft>
                <a:spcPts val="0"/>
              </a:spcAft>
              <a:buClr>
                <a:schemeClr val="lt2"/>
              </a:buClr>
              <a:buSzPct val="100000"/>
              <a:buChar char="○"/>
            </a:pPr>
            <a:r>
              <a:rPr lang="en" sz="1500">
                <a:solidFill>
                  <a:schemeClr val="lt2"/>
                </a:solidFill>
                <a:highlight>
                  <a:schemeClr val="dk1"/>
                </a:highlight>
              </a:rPr>
              <a:t>No need for heuristics to determine sample identity</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Etc.</a:t>
            </a:r>
            <a:endParaRPr sz="1500">
              <a:solidFill>
                <a:schemeClr val="lt2"/>
              </a:solidFill>
              <a:highlight>
                <a:schemeClr val="dk1"/>
              </a:highlight>
            </a:endParaRPr>
          </a:p>
          <a:p>
            <a:pPr marL="914400" lvl="1" indent="-314325" algn="l" rtl="0">
              <a:spcBef>
                <a:spcPts val="0"/>
              </a:spcBef>
              <a:spcAft>
                <a:spcPts val="0"/>
              </a:spcAft>
              <a:buClr>
                <a:schemeClr val="lt2"/>
              </a:buClr>
              <a:buSzPct val="100000"/>
              <a:buChar char="○"/>
            </a:pPr>
            <a:r>
              <a:rPr lang="en" sz="1500">
                <a:solidFill>
                  <a:schemeClr val="lt2"/>
                </a:solidFill>
                <a:highlight>
                  <a:schemeClr val="dk1"/>
                </a:highlight>
              </a:rPr>
              <a:t>Lens effects</a:t>
            </a:r>
            <a:endParaRPr sz="1500">
              <a:solidFill>
                <a:schemeClr val="lt2"/>
              </a:solidFill>
              <a:highlight>
                <a:schemeClr val="dk1"/>
              </a:highlight>
            </a:endParaRPr>
          </a:p>
          <a:p>
            <a:pPr marL="914400" lvl="1" indent="-314325" algn="l" rtl="0">
              <a:spcBef>
                <a:spcPts val="0"/>
              </a:spcBef>
              <a:spcAft>
                <a:spcPts val="0"/>
              </a:spcAft>
              <a:buClr>
                <a:schemeClr val="lt2"/>
              </a:buClr>
              <a:buSzPct val="100000"/>
              <a:buChar char="○"/>
            </a:pPr>
            <a:r>
              <a:rPr lang="en" sz="1500">
                <a:solidFill>
                  <a:schemeClr val="lt2"/>
                </a:solidFill>
                <a:highlight>
                  <a:schemeClr val="dk1"/>
                </a:highlight>
              </a:rPr>
              <a:t>MSAA</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6"/>
        <p:cNvGrpSpPr/>
        <p:nvPr/>
      </p:nvGrpSpPr>
      <p:grpSpPr>
        <a:xfrm>
          <a:off x="0" y="0"/>
          <a:ext cx="0" cy="0"/>
          <a:chOff x="0" y="0"/>
          <a:chExt cx="0" cy="0"/>
        </a:xfrm>
      </p:grpSpPr>
      <p:sp>
        <p:nvSpPr>
          <p:cNvPr id="217" name="Google Shape;217;p35"/>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References</a:t>
            </a:r>
            <a:endParaRPr sz="3500">
              <a:solidFill>
                <a:schemeClr val="lt1"/>
              </a:solidFill>
              <a:highlight>
                <a:schemeClr val="dk1"/>
              </a:highlight>
            </a:endParaRPr>
          </a:p>
        </p:txBody>
      </p:sp>
      <p:pic>
        <p:nvPicPr>
          <p:cNvPr id="218" name="Google Shape;218;p35"/>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219" name="Google Shape;219;p35"/>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fontScale="90000"/>
          </a:bodyPr>
          <a:lstStyle/>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[Burns 13] Warren A. Hunt Christopher A. Burns. “The Visibility Buffer: A Cache-Friendly Approach to Deferred Shading.” Journal of Computer Graphics Techniques (JCGT) 2:2 1 (2013), 55– 69. Available online (</a:t>
            </a:r>
            <a:r>
              <a:rPr lang="en" sz="1500" u="sng">
                <a:solidFill>
                  <a:schemeClr val="hlink"/>
                </a:solidFill>
                <a:highlight>
                  <a:schemeClr val="dk1"/>
                </a:highlight>
                <a:hlinkClick r:id="rId4"/>
              </a:rPr>
              <a:t>http://jcgt.org/published/0002/02/04</a:t>
            </a:r>
            <a:r>
              <a:rPr lang="en" sz="1500">
                <a:solidFill>
                  <a:schemeClr val="lt2"/>
                </a:solidFill>
                <a:highlight>
                  <a:schemeClr val="dk1"/>
                </a:highlight>
              </a:rPr>
              <a:t>)</a:t>
            </a:r>
            <a:endParaRPr sz="1500">
              <a:solidFill>
                <a:schemeClr val="lt2"/>
              </a:solidFill>
              <a:highlight>
                <a:schemeClr val="dk1"/>
              </a:highlight>
            </a:endParaRPr>
          </a:p>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[Schied 15] Carsten Dachsbacher Christoph Schied. “Deferred Attribute Interpolation for Memory-Efficient Deferred Shading.”, 2015. Kit Publication Website</a:t>
            </a:r>
            <a:endParaRPr sz="1500">
              <a:solidFill>
                <a:schemeClr val="lt2"/>
              </a:solidFill>
              <a:highlight>
                <a:schemeClr val="dk1"/>
              </a:highlight>
            </a:endParaRPr>
          </a:p>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[Schied 16] Christoph Schied, Carsten Dachsbacher, “Deferred Attribute Interpolation Shading”, 2016, GPU Pro 7</a:t>
            </a:r>
            <a:endParaRPr sz="1500">
              <a:solidFill>
                <a:schemeClr val="lt2"/>
              </a:solidFill>
              <a:highlight>
                <a:schemeClr val="dk1"/>
              </a:highlight>
            </a:endParaRPr>
          </a:p>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[Chajdas] Matthaeus Chajdas, GeometryFX, 2016, AMD Developer Website http://gpuopen.com/gaming-product/geometryfx/</a:t>
            </a:r>
            <a:endParaRPr sz="1500">
              <a:solidFill>
                <a:schemeClr val="lt2"/>
              </a:solidFill>
              <a:highlight>
                <a:schemeClr val="dk1"/>
              </a:highlight>
            </a:endParaRPr>
          </a:p>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[Wihlidal] Graham Wihlidal, “Optimizing the Graphics Pipeline with Compute”, 2017, GPU Zen 1, Pages 277--320</a:t>
            </a:r>
            <a:endParaRPr sz="1500">
              <a:solidFill>
                <a:schemeClr val="lt2"/>
              </a:solidFill>
              <a:highlight>
                <a:schemeClr val="dk1"/>
              </a:highlight>
            </a:endParaRPr>
          </a:p>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[Engel 16] Wolfgang Engel, “4K Rendering Breakthrough: The Filtered and Culled Visibility Buffer”, 2016, GDC Vault: https://www.gdcvault.com/play/1023792/4K-Rendering-Breakthrough-The-Filtered</a:t>
            </a:r>
            <a:endParaRPr sz="1500">
              <a:solidFill>
                <a:schemeClr val="lt2"/>
              </a:solidFill>
              <a:highlight>
                <a:schemeClr val="dk1"/>
              </a:highlight>
            </a:endParaRPr>
          </a:p>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[Engel 18] Wolfgang Engel, “Triangle Visibility Buffer”, 2018, Wolfgang Engel's Diary of a Graphics Programmer Blog http://diaryofagraphicsprogrammer.blogspot.com/2018/03/triangle-visibility-buffer.html</a:t>
            </a:r>
            <a:endParaRPr sz="1500">
              <a:solidFill>
                <a:schemeClr val="lt2"/>
              </a:solidFill>
              <a:highlight>
                <a:schemeClr val="dk1"/>
              </a:highlight>
            </a:endParaRPr>
          </a:p>
          <a:p>
            <a:pPr marL="457200" lvl="0" indent="-314325" algn="l" rtl="0">
              <a:spcBef>
                <a:spcPts val="0"/>
              </a:spcBef>
              <a:spcAft>
                <a:spcPts val="0"/>
              </a:spcAft>
              <a:buClr>
                <a:schemeClr val="lt2"/>
              </a:buClr>
              <a:buSzPct val="100000"/>
              <a:buChar char="●"/>
            </a:pPr>
            <a:r>
              <a:rPr lang="en" sz="1500">
                <a:solidFill>
                  <a:schemeClr val="lt2"/>
                </a:solidFill>
                <a:highlight>
                  <a:schemeClr val="dk1"/>
                </a:highlight>
              </a:rPr>
              <a:t>[The Forge] The Forge Interactive, “Triangle Visibility Buffer”, 2024 https://github.com/ConfettiFX/The-Forge</a:t>
            </a:r>
            <a:endParaRPr sz="1500">
              <a:solidFill>
                <a:schemeClr val="lt2"/>
              </a:solidFill>
              <a:highlight>
                <a:schemeClr val="dk1"/>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3"/>
        <p:cNvGrpSpPr/>
        <p:nvPr/>
      </p:nvGrpSpPr>
      <p:grpSpPr>
        <a:xfrm>
          <a:off x="0" y="0"/>
          <a:ext cx="0" cy="0"/>
          <a:chOff x="0" y="0"/>
          <a:chExt cx="0" cy="0"/>
        </a:xfrm>
      </p:grpSpPr>
      <p:sp>
        <p:nvSpPr>
          <p:cNvPr id="224" name="Google Shape;224;p36"/>
          <p:cNvSpPr txBox="1">
            <a:spLocks noGrp="1"/>
          </p:cNvSpPr>
          <p:nvPr>
            <p:ph type="ctrTitle"/>
          </p:nvPr>
        </p:nvSpPr>
        <p:spPr>
          <a:xfrm>
            <a:off x="74250" y="2283300"/>
            <a:ext cx="8995500" cy="576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500">
                <a:solidFill>
                  <a:schemeClr val="lt1"/>
                </a:solidFill>
                <a:highlight>
                  <a:schemeClr val="dk1"/>
                </a:highlight>
              </a:rPr>
              <a:t>Questions?</a:t>
            </a:r>
            <a:endParaRPr sz="3500">
              <a:solidFill>
                <a:schemeClr val="lt1"/>
              </a:solidFill>
              <a:highlight>
                <a:schemeClr val="dk1"/>
              </a:highlight>
            </a:endParaRPr>
          </a:p>
        </p:txBody>
      </p:sp>
      <p:pic>
        <p:nvPicPr>
          <p:cNvPr id="225" name="Google Shape;225;p36"/>
          <p:cNvPicPr preferRelativeResize="0"/>
          <p:nvPr/>
        </p:nvPicPr>
        <p:blipFill>
          <a:blip r:embed="rId3">
            <a:alphaModFix/>
          </a:blip>
          <a:stretch>
            <a:fillRect/>
          </a:stretch>
        </p:blipFill>
        <p:spPr>
          <a:xfrm>
            <a:off x="8356813" y="4350901"/>
            <a:ext cx="787183" cy="7926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9"/>
        <p:cNvGrpSpPr/>
        <p:nvPr/>
      </p:nvGrpSpPr>
      <p:grpSpPr>
        <a:xfrm>
          <a:off x="0" y="0"/>
          <a:ext cx="0" cy="0"/>
          <a:chOff x="0" y="0"/>
          <a:chExt cx="0" cy="0"/>
        </a:xfrm>
      </p:grpSpPr>
      <p:sp>
        <p:nvSpPr>
          <p:cNvPr id="230" name="Google Shape;230;p37"/>
          <p:cNvSpPr txBox="1">
            <a:spLocks noGrp="1"/>
          </p:cNvSpPr>
          <p:nvPr>
            <p:ph type="ctrTitle"/>
          </p:nvPr>
        </p:nvSpPr>
        <p:spPr>
          <a:xfrm>
            <a:off x="74250" y="2283300"/>
            <a:ext cx="8995500" cy="576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500">
                <a:solidFill>
                  <a:schemeClr val="lt1"/>
                </a:solidFill>
                <a:highlight>
                  <a:schemeClr val="dk1"/>
                </a:highlight>
              </a:rPr>
              <a:t>We are hiring!</a:t>
            </a:r>
            <a:endParaRPr sz="3500">
              <a:solidFill>
                <a:schemeClr val="lt1"/>
              </a:solidFill>
              <a:highlight>
                <a:schemeClr val="dk1"/>
              </a:highlight>
            </a:endParaRPr>
          </a:p>
          <a:p>
            <a:pPr marL="0" lvl="0" indent="0" algn="ctr" rtl="0">
              <a:spcBef>
                <a:spcPts val="0"/>
              </a:spcBef>
              <a:spcAft>
                <a:spcPts val="0"/>
              </a:spcAft>
              <a:buNone/>
            </a:pPr>
            <a:r>
              <a:rPr lang="en" sz="3500" u="sng">
                <a:solidFill>
                  <a:schemeClr val="hlink"/>
                </a:solidFill>
                <a:highlight>
                  <a:schemeClr val="dk1"/>
                </a:highlight>
                <a:hlinkClick r:id="rId3"/>
              </a:rPr>
              <a:t>wolf@theforge.dev</a:t>
            </a:r>
            <a:endParaRPr sz="3500">
              <a:solidFill>
                <a:schemeClr val="lt1"/>
              </a:solidFill>
              <a:highlight>
                <a:schemeClr val="dk1"/>
              </a:highlight>
            </a:endParaRPr>
          </a:p>
        </p:txBody>
      </p:sp>
      <p:pic>
        <p:nvPicPr>
          <p:cNvPr id="231" name="Google Shape;231;p37"/>
          <p:cNvPicPr preferRelativeResize="0"/>
          <p:nvPr/>
        </p:nvPicPr>
        <p:blipFill>
          <a:blip r:embed="rId4">
            <a:alphaModFix/>
          </a:blip>
          <a:stretch>
            <a:fillRect/>
          </a:stretch>
        </p:blipFill>
        <p:spPr>
          <a:xfrm>
            <a:off x="8356813" y="4350901"/>
            <a:ext cx="787183" cy="7926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The Forge</a:t>
            </a:r>
            <a:endParaRPr sz="3500">
              <a:solidFill>
                <a:schemeClr val="lt1"/>
              </a:solidFill>
              <a:highlight>
                <a:schemeClr val="dk1"/>
              </a:highlight>
            </a:endParaRPr>
          </a:p>
        </p:txBody>
      </p:sp>
      <p:pic>
        <p:nvPicPr>
          <p:cNvPr id="70" name="Google Shape;70;p15"/>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71" name="Google Shape;71;p15"/>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Current Projects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Warzone Mobile</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Fable</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Qualcomm (Adreno/VR SDK)</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Meta (Population One, SDK work)</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Google (Stadia, Godot, WebGPU)</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No Man’s Sky (shipped macOS, ongoing iOS work)</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Source Code</a:t>
            </a:r>
            <a:endParaRPr sz="3500">
              <a:solidFill>
                <a:schemeClr val="lt1"/>
              </a:solidFill>
              <a:highlight>
                <a:schemeClr val="dk1"/>
              </a:highlight>
            </a:endParaRPr>
          </a:p>
        </p:txBody>
      </p:sp>
      <p:pic>
        <p:nvPicPr>
          <p:cNvPr id="77" name="Google Shape;77;p16"/>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78" name="Google Shape;78;p16"/>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Open-Source cross-platform engine development framework</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u="sng">
                <a:solidFill>
                  <a:schemeClr val="accent5"/>
                </a:solidFill>
                <a:highlight>
                  <a:schemeClr val="dk1"/>
                </a:highlight>
                <a:hlinkClick r:id="rId4">
                  <a:extLst>
                    <a:ext uri="{A12FA001-AC4F-418D-AE19-62706E023703}">
                      <ahyp:hlinkClr xmlns:ahyp="http://schemas.microsoft.com/office/drawing/2018/hyperlinkcolor" val="tx"/>
                    </a:ext>
                  </a:extLst>
                </a:hlinkClick>
              </a:rPr>
              <a:t>https://github.com/ConfettiFX/The-Forge</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Cutting-Edge graphics Demos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Shadows, Transparency, software VRS</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Triangle Visibility Buffer based demos: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Visibility_Buffer 1 (TVB 1.0) - IndirectDraw-based approach</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Visibility_Buffer 2 (TVB 2.0) - Source for the demo in this talk</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15a_VisilibilityBufferOIT</a:t>
            </a:r>
            <a:endParaRPr sz="1500">
              <a:solidFill>
                <a:schemeClr val="lt2"/>
              </a:solidFill>
              <a:highlight>
                <a:schemeClr val="dk1"/>
              </a:highlight>
            </a:endParaRPr>
          </a:p>
          <a:p>
            <a:pPr marL="1371600" lvl="2" indent="-323850" algn="l" rtl="0">
              <a:spcBef>
                <a:spcPts val="0"/>
              </a:spcBef>
              <a:spcAft>
                <a:spcPts val="0"/>
              </a:spcAft>
              <a:buClr>
                <a:schemeClr val="lt2"/>
              </a:buClr>
              <a:buSzPts val="1500"/>
              <a:buChar char="■"/>
            </a:pPr>
            <a:r>
              <a:rPr lang="en" sz="1500">
                <a:solidFill>
                  <a:schemeClr val="lt2"/>
                </a:solidFill>
                <a:highlight>
                  <a:schemeClr val="dk1"/>
                </a:highlight>
              </a:rPr>
              <a:t>TVB1</a:t>
            </a:r>
            <a:endParaRPr sz="1500">
              <a:solidFill>
                <a:schemeClr val="lt2"/>
              </a:solidFill>
              <a:highlight>
                <a:schemeClr val="dk1"/>
              </a:highlight>
            </a:endParaRPr>
          </a:p>
          <a:p>
            <a:pPr marL="1371600" lvl="2" indent="-323850" algn="l" rtl="0">
              <a:spcBef>
                <a:spcPts val="0"/>
              </a:spcBef>
              <a:spcAft>
                <a:spcPts val="0"/>
              </a:spcAft>
              <a:buClr>
                <a:schemeClr val="lt2"/>
              </a:buClr>
              <a:buSzPts val="1500"/>
              <a:buChar char="■"/>
            </a:pPr>
            <a:r>
              <a:rPr lang="en" sz="1500">
                <a:solidFill>
                  <a:schemeClr val="lt2"/>
                </a:solidFill>
                <a:highlight>
                  <a:schemeClr val="dk1"/>
                </a:highlight>
              </a:rPr>
              <a:t>Animation</a:t>
            </a:r>
            <a:endParaRPr sz="1500">
              <a:solidFill>
                <a:schemeClr val="lt2"/>
              </a:solidFill>
              <a:highlight>
                <a:schemeClr val="dk1"/>
              </a:highlight>
            </a:endParaRPr>
          </a:p>
          <a:p>
            <a:pPr marL="1371600" lvl="2" indent="-323850" algn="l" rtl="0">
              <a:spcBef>
                <a:spcPts val="0"/>
              </a:spcBef>
              <a:spcAft>
                <a:spcPts val="0"/>
              </a:spcAft>
              <a:buClr>
                <a:schemeClr val="lt2"/>
              </a:buClr>
              <a:buSzPts val="1500"/>
              <a:buChar char="■"/>
            </a:pPr>
            <a:r>
              <a:rPr lang="en" sz="1500">
                <a:solidFill>
                  <a:schemeClr val="lt2"/>
                </a:solidFill>
                <a:highlight>
                  <a:schemeClr val="dk1"/>
                </a:highlight>
              </a:rPr>
              <a:t>OIT</a:t>
            </a:r>
            <a:endParaRPr sz="1500">
              <a:solidFill>
                <a:schemeClr val="lt2"/>
              </a:solidFill>
              <a:highlight>
                <a:schemeClr val="dk1"/>
              </a:highlight>
            </a:endParaRPr>
          </a:p>
          <a:p>
            <a:pPr marL="1371600" lvl="2" indent="-323850" algn="l" rtl="0">
              <a:spcBef>
                <a:spcPts val="0"/>
              </a:spcBef>
              <a:spcAft>
                <a:spcPts val="0"/>
              </a:spcAft>
              <a:buClr>
                <a:schemeClr val="lt2"/>
              </a:buClr>
              <a:buSzPts val="1500"/>
              <a:buChar char="■"/>
            </a:pPr>
            <a:r>
              <a:rPr lang="en" sz="1500">
                <a:solidFill>
                  <a:schemeClr val="lt2"/>
                </a:solidFill>
                <a:highlight>
                  <a:schemeClr val="dk1"/>
                </a:highlight>
              </a:rPr>
              <a:t>Software VRS</a:t>
            </a:r>
            <a:endParaRPr sz="1500">
              <a:solidFill>
                <a:schemeClr val="lt2"/>
              </a:solidFill>
              <a:highlight>
                <a:schemeClr val="dk1"/>
              </a:highlight>
            </a:endParaRPr>
          </a:p>
        </p:txBody>
      </p:sp>
      <p:pic>
        <p:nvPicPr>
          <p:cNvPr id="79" name="Google Shape;79;p16"/>
          <p:cNvPicPr preferRelativeResize="0"/>
          <p:nvPr/>
        </p:nvPicPr>
        <p:blipFill>
          <a:blip r:embed="rId5">
            <a:alphaModFix/>
          </a:blip>
          <a:stretch>
            <a:fillRect/>
          </a:stretch>
        </p:blipFill>
        <p:spPr>
          <a:xfrm>
            <a:off x="6312475" y="734325"/>
            <a:ext cx="2583025" cy="2575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Visibility Buffer History</a:t>
            </a:r>
            <a:endParaRPr sz="3500">
              <a:solidFill>
                <a:schemeClr val="lt1"/>
              </a:solidFill>
              <a:highlight>
                <a:schemeClr val="dk1"/>
              </a:highlight>
            </a:endParaRPr>
          </a:p>
        </p:txBody>
      </p:sp>
      <p:pic>
        <p:nvPicPr>
          <p:cNvPr id="85" name="Google Shape;85;p17"/>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86" name="Google Shape;86;p17"/>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Original idea based on an article by [Burns 13]</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[Schied 15][Schied 16] implemented a modern OpenGL version using (MultiDrawIndirect) with The Forge in 2015 in our office</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Incremental improvements: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Exploit modern APIs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Optimized memory access patterns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Draw Compaction</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Triangle Filtering [Chajdas][Wihlidal] </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Forward++ Shading (shading with 1 draw call)</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Ported to all platforms</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Great performance gains at resolutions above 1080p</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About 2X speedup on St. Miguel vs G-Buffer based renderer (Xbox One)</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Demoed on stage during XFest 2018 [Engel 16]</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Memory bandwidth is the most limiting factor for our main target group</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only having two buffers (Visibility Buffer + depth buffer) improves performance substantially compared to any G-Buffer based approach</a:t>
            </a:r>
            <a:endParaRPr sz="1500">
              <a:solidFill>
                <a:schemeClr val="lt2"/>
              </a:solidFill>
              <a:highlight>
                <a:schemeClr val="dk1"/>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
        <p:cNvGrpSpPr/>
        <p:nvPr/>
      </p:nvGrpSpPr>
      <p:grpSpPr>
        <a:xfrm>
          <a:off x="0" y="0"/>
          <a:ext cx="0" cy="0"/>
          <a:chOff x="0" y="0"/>
          <a:chExt cx="0" cy="0"/>
        </a:xfrm>
      </p:grpSpPr>
      <p:sp>
        <p:nvSpPr>
          <p:cNvPr id="91" name="Google Shape;91;p18"/>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Visibility Buffer History</a:t>
            </a:r>
            <a:endParaRPr sz="3500">
              <a:solidFill>
                <a:schemeClr val="lt1"/>
              </a:solidFill>
              <a:highlight>
                <a:schemeClr val="dk1"/>
              </a:highlight>
            </a:endParaRPr>
          </a:p>
        </p:txBody>
      </p:sp>
      <p:pic>
        <p:nvPicPr>
          <p:cNvPr id="92" name="Google Shape;92;p18"/>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93" name="Google Shape;93;p18"/>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The concept of culling triangles before the graphics pipeline and keeping track of triangles in a Visibility Buffer is now widely used in various flavors in most of the AAA game engines like Call of Duty, Unreal Engine, Square Enix game engine, Hypixel Game Engine. We are implementing it in many of the projects we are working on</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TVB 1.0 exemplifies first generation GPU-based rendering</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TVB 2.0 goes a large step further … </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On top of that, TVB based rendering opens many new opportunities not possible with traditional methods</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This talk presents one of our many research efforts exploring these possibilities</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7"/>
        <p:cNvGrpSpPr/>
        <p:nvPr/>
      </p:nvGrpSpPr>
      <p:grpSpPr>
        <a:xfrm>
          <a:off x="0" y="0"/>
          <a:ext cx="0" cy="0"/>
          <a:chOff x="0" y="0"/>
          <a:chExt cx="0" cy="0"/>
        </a:xfrm>
      </p:grpSpPr>
      <p:sp>
        <p:nvSpPr>
          <p:cNvPr id="98" name="Google Shape;98;p19"/>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Compute-Based Rendering</a:t>
            </a:r>
            <a:endParaRPr sz="3500">
              <a:solidFill>
                <a:schemeClr val="lt1"/>
              </a:solidFill>
              <a:highlight>
                <a:schemeClr val="dk1"/>
              </a:highlight>
            </a:endParaRPr>
          </a:p>
        </p:txBody>
      </p:sp>
      <p:pic>
        <p:nvPicPr>
          <p:cNvPr id="99" name="Google Shape;99;p19"/>
          <p:cNvPicPr preferRelativeResize="0"/>
          <p:nvPr/>
        </p:nvPicPr>
        <p:blipFill>
          <a:blip r:embed="rId3">
            <a:alphaModFix/>
          </a:blip>
          <a:stretch>
            <a:fillRect/>
          </a:stretch>
        </p:blipFill>
        <p:spPr>
          <a:xfrm>
            <a:off x="8356813" y="4350901"/>
            <a:ext cx="787183" cy="792602"/>
          </a:xfrm>
          <a:prstGeom prst="rect">
            <a:avLst/>
          </a:prstGeom>
          <a:noFill/>
          <a:ln>
            <a:noFill/>
          </a:ln>
        </p:spPr>
      </p:pic>
      <p:pic>
        <p:nvPicPr>
          <p:cNvPr id="100" name="Google Shape;100;p19"/>
          <p:cNvPicPr preferRelativeResize="0"/>
          <p:nvPr/>
        </p:nvPicPr>
        <p:blipFill rotWithShape="1">
          <a:blip r:embed="rId4">
            <a:alphaModFix/>
          </a:blip>
          <a:srcRect/>
          <a:stretch/>
        </p:blipFill>
        <p:spPr>
          <a:xfrm>
            <a:off x="931725" y="593700"/>
            <a:ext cx="7254676" cy="4080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
        <p:cNvGrpSpPr/>
        <p:nvPr/>
      </p:nvGrpSpPr>
      <p:grpSpPr>
        <a:xfrm>
          <a:off x="0" y="0"/>
          <a:ext cx="0" cy="0"/>
          <a:chOff x="0" y="0"/>
          <a:chExt cx="0" cy="0"/>
        </a:xfrm>
      </p:grpSpPr>
      <p:sp>
        <p:nvSpPr>
          <p:cNvPr id="105" name="Google Shape;105;p20"/>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Main Concepts</a:t>
            </a:r>
            <a:endParaRPr sz="3500">
              <a:solidFill>
                <a:schemeClr val="lt1"/>
              </a:solidFill>
              <a:highlight>
                <a:schemeClr val="dk1"/>
              </a:highlight>
            </a:endParaRPr>
          </a:p>
        </p:txBody>
      </p:sp>
      <p:pic>
        <p:nvPicPr>
          <p:cNvPr id="106" name="Google Shape;106;p20"/>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07" name="Google Shape;107;p20"/>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Goal: Fully replace the IndirectDraw filling pass by compute</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Unified Vertex Buffer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Single Buffer containing all data</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Reserved Range for dynamic updates via aliasing</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Geometry Sets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Opaque</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Alpha-tested</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Transparency (AOIT)</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Materials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Single index of diffuse, normal and specular textures</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Two-Sided</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Visibility Buffer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Unified Buffer containing per-pixel Visibility Information</a:t>
            </a:r>
            <a:endParaRPr sz="1500">
              <a:solidFill>
                <a:schemeClr val="lt2"/>
              </a:solidFill>
              <a:highlight>
                <a:schemeClr val="dk1"/>
              </a:highlight>
            </a:endParaRPr>
          </a:p>
          <a:p>
            <a:pPr marL="457200" lvl="0" indent="-323850" algn="l" rtl="0">
              <a:spcBef>
                <a:spcPts val="0"/>
              </a:spcBef>
              <a:spcAft>
                <a:spcPts val="0"/>
              </a:spcAft>
              <a:buClr>
                <a:schemeClr val="lt2"/>
              </a:buClr>
              <a:buSzPts val="1500"/>
              <a:buChar char="●"/>
            </a:pPr>
            <a:r>
              <a:rPr lang="en" sz="1500">
                <a:solidFill>
                  <a:schemeClr val="lt2"/>
                </a:solidFill>
                <a:highlight>
                  <a:schemeClr val="dk1"/>
                </a:highlight>
              </a:rPr>
              <a:t>Bin Buffer</a:t>
            </a:r>
            <a:endParaRPr sz="1500">
              <a:solidFill>
                <a:schemeClr val="lt2"/>
              </a:solidFill>
              <a:highlight>
                <a:schemeClr val="dk1"/>
              </a:highlight>
            </a:endParaRPr>
          </a:p>
          <a:p>
            <a:pPr marL="914400" lvl="1" indent="-323850" algn="l" rtl="0">
              <a:spcBef>
                <a:spcPts val="0"/>
              </a:spcBef>
              <a:spcAft>
                <a:spcPts val="0"/>
              </a:spcAft>
              <a:buClr>
                <a:schemeClr val="lt2"/>
              </a:buClr>
              <a:buSzPts val="1500"/>
              <a:buChar char="○"/>
            </a:pPr>
            <a:r>
              <a:rPr lang="en" sz="1500">
                <a:solidFill>
                  <a:schemeClr val="lt2"/>
                </a:solidFill>
                <a:highlight>
                  <a:schemeClr val="dk1"/>
                </a:highlight>
              </a:rPr>
              <a:t>Contains Bin Counters followed by triangle Indices</a:t>
            </a: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ctrTitle"/>
          </p:nvPr>
        </p:nvSpPr>
        <p:spPr>
          <a:xfrm>
            <a:off x="61175" y="96150"/>
            <a:ext cx="8995500" cy="576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500">
                <a:solidFill>
                  <a:schemeClr val="lt1"/>
                </a:solidFill>
                <a:highlight>
                  <a:schemeClr val="dk1"/>
                </a:highlight>
              </a:rPr>
              <a:t>Data and Pipeline Flow</a:t>
            </a:r>
            <a:endParaRPr sz="3500">
              <a:solidFill>
                <a:schemeClr val="lt1"/>
              </a:solidFill>
              <a:highlight>
                <a:schemeClr val="dk1"/>
              </a:highlight>
            </a:endParaRPr>
          </a:p>
        </p:txBody>
      </p:sp>
      <p:pic>
        <p:nvPicPr>
          <p:cNvPr id="113" name="Google Shape;113;p21"/>
          <p:cNvPicPr preferRelativeResize="0"/>
          <p:nvPr/>
        </p:nvPicPr>
        <p:blipFill>
          <a:blip r:embed="rId3">
            <a:alphaModFix/>
          </a:blip>
          <a:stretch>
            <a:fillRect/>
          </a:stretch>
        </p:blipFill>
        <p:spPr>
          <a:xfrm>
            <a:off x="8356813" y="4350901"/>
            <a:ext cx="787183" cy="792602"/>
          </a:xfrm>
          <a:prstGeom prst="rect">
            <a:avLst/>
          </a:prstGeom>
          <a:noFill/>
          <a:ln>
            <a:noFill/>
          </a:ln>
        </p:spPr>
      </p:pic>
      <p:sp>
        <p:nvSpPr>
          <p:cNvPr id="114" name="Google Shape;114;p21"/>
          <p:cNvSpPr txBox="1">
            <a:spLocks noGrp="1"/>
          </p:cNvSpPr>
          <p:nvPr>
            <p:ph type="ctrTitle"/>
          </p:nvPr>
        </p:nvSpPr>
        <p:spPr>
          <a:xfrm>
            <a:off x="74250" y="734325"/>
            <a:ext cx="8995500" cy="4362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a:p>
            <a:pPr marL="0" lvl="0" indent="0" algn="l" rtl="0">
              <a:spcBef>
                <a:spcPts val="0"/>
              </a:spcBef>
              <a:spcAft>
                <a:spcPts val="0"/>
              </a:spcAft>
              <a:buNone/>
            </a:pPr>
            <a:endParaRPr sz="1500">
              <a:solidFill>
                <a:schemeClr val="lt2"/>
              </a:solidFill>
              <a:highlight>
                <a:schemeClr val="dk1"/>
              </a:highlight>
            </a:endParaRPr>
          </a:p>
        </p:txBody>
      </p:sp>
      <p:pic>
        <p:nvPicPr>
          <p:cNvPr id="115" name="Google Shape;115;p21"/>
          <p:cNvPicPr preferRelativeResize="0"/>
          <p:nvPr/>
        </p:nvPicPr>
        <p:blipFill>
          <a:blip r:embed="rId4">
            <a:alphaModFix/>
          </a:blip>
          <a:stretch>
            <a:fillRect/>
          </a:stretch>
        </p:blipFill>
        <p:spPr>
          <a:xfrm>
            <a:off x="2878713" y="657600"/>
            <a:ext cx="3386575" cy="38282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1480</Words>
  <Application>Microsoft Macintosh PowerPoint</Application>
  <PresentationFormat>On-screen Show (16:9)</PresentationFormat>
  <Paragraphs>235</Paragraphs>
  <Slides>25</Slides>
  <Notes>25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Courier New</vt:lpstr>
      <vt:lpstr>Simple Light</vt:lpstr>
      <vt:lpstr>Triangle Visibility Buffer 2.0</vt:lpstr>
      <vt:lpstr>The Forge</vt:lpstr>
      <vt:lpstr>The Forge</vt:lpstr>
      <vt:lpstr>Source Code</vt:lpstr>
      <vt:lpstr>Visibility Buffer History</vt:lpstr>
      <vt:lpstr>Visibility Buffer History</vt:lpstr>
      <vt:lpstr>Compute-Based Rendering</vt:lpstr>
      <vt:lpstr>Main Concepts</vt:lpstr>
      <vt:lpstr>Data and Pipeline Flow</vt:lpstr>
      <vt:lpstr>Triangle Processing &amp; Rasterization</vt:lpstr>
      <vt:lpstr>Small Scale Rasterization</vt:lpstr>
      <vt:lpstr>Small Scale Rasterization</vt:lpstr>
      <vt:lpstr>Bin Buffer</vt:lpstr>
      <vt:lpstr>Bin Buffer</vt:lpstr>
      <vt:lpstr>Bin Rasterization</vt:lpstr>
      <vt:lpstr>Bin Rasterization</vt:lpstr>
      <vt:lpstr>Combined Visibility Results</vt:lpstr>
      <vt:lpstr>Blits and Shading</vt:lpstr>
      <vt:lpstr>Demo</vt:lpstr>
      <vt:lpstr>Performance</vt:lpstr>
      <vt:lpstr>Conclusion</vt:lpstr>
      <vt:lpstr>Next Steps</vt:lpstr>
      <vt:lpstr>References</vt:lpstr>
      <vt:lpstr>Questions?</vt:lpstr>
      <vt:lpstr>We are hiring! wolf@theforge.dev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Triangle Visibility Buffer 2.0</dc:title>
  <cp:lastModifiedBy>toto mica</cp:lastModifiedBy>
  <cp:revision>1</cp:revision>
  <dcterms:modified xsi:type="dcterms:W3CDTF">2024-05-15T22:04:59Z</dcterms:modified>
</cp:coreProperties>
</file>